
<file path=[Content_Types].xml><?xml version="1.0" encoding="utf-8"?>
<Types xmlns="http://schemas.openxmlformats.org/package/2006/content-types">
  <Default Extension="mpeg" ContentType="vide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9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5" r:id="rId2"/>
    <p:sldId id="256" r:id="rId3"/>
    <p:sldId id="268" r:id="rId4"/>
    <p:sldId id="261" r:id="rId5"/>
    <p:sldId id="262" r:id="rId6"/>
    <p:sldId id="263" r:id="rId7"/>
    <p:sldId id="264" r:id="rId8"/>
    <p:sldId id="267" r:id="rId9"/>
    <p:sldId id="259" r:id="rId10"/>
    <p:sldId id="260" r:id="rId11"/>
  </p:sldIdLst>
  <p:sldSz cx="9144000" cy="6858000" type="screen4x3"/>
  <p:notesSz cx="9144000" cy="6858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1749" autoAdjust="0"/>
    <p:restoredTop sz="94631" autoAdjust="0"/>
  </p:normalViewPr>
  <p:slideViewPr>
    <p:cSldViewPr snapToGrid="0">
      <p:cViewPr>
        <p:scale>
          <a:sx n="66" d="100"/>
          <a:sy n="66" d="100"/>
        </p:scale>
        <p:origin x="-1260" y="-28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g>
</file>

<file path=ppt/media/image8.jpeg>
</file>

<file path=ppt/media/image9.jpg>
</file>

<file path=ppt/media/media1.m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1AA40-E183-4D32-954C-7B74A56EA04B}" type="datetimeFigureOut">
              <a:rPr lang="ru-RU" smtClean="0"/>
              <a:t>29.07.2018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76DFF-07B6-45E9-B74B-95B2245048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0320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934769-1D03-4241-B9D6-581366BE623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836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76DFF-07B6-45E9-B74B-95B2245048B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7157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6276" y="2125980"/>
            <a:ext cx="7777797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2552" y="3840480"/>
            <a:ext cx="6405245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517" y="1577340"/>
            <a:ext cx="3980402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12430" y="1577340"/>
            <a:ext cx="3980402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145905" cy="6858000"/>
          </a:xfrm>
          <a:custGeom>
            <a:avLst/>
            <a:gdLst/>
            <a:ahLst/>
            <a:cxnLst/>
            <a:rect l="l" t="t" r="r" b="b"/>
            <a:pathLst>
              <a:path w="9145905" h="6858000">
                <a:moveTo>
                  <a:pt x="0" y="6858000"/>
                </a:moveTo>
                <a:lnTo>
                  <a:pt x="9145651" y="6858000"/>
                </a:lnTo>
                <a:lnTo>
                  <a:pt x="9145651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CCEB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517" y="274320"/>
            <a:ext cx="8235315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517" y="1577340"/>
            <a:ext cx="8235315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11119" y="6377940"/>
            <a:ext cx="2928112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517" y="6377940"/>
            <a:ext cx="21045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7/29/2018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02496" y="6474789"/>
            <a:ext cx="150495" cy="2247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ts val="165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fm-hcs.com/2016/07/study-at-least-40-percent-of-disinfected-endoscopes-possibly-colonoscopes-remained-contaminated-emails-reveal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coloncancer.lv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book.pdf" TargetMode="External"/><Relationship Id="rId3" Type="http://schemas.openxmlformats.org/officeDocument/2006/relationships/hyperlink" Target="http://www.coloncancer.lv/" TargetMode="External"/><Relationship Id="rId7" Type="http://schemas.openxmlformats.org/officeDocument/2006/relationships/hyperlink" Target="http://worldwide.espacenet.com/publicationDetails/originalDocument?FT=D&amp;amp;date=20030320&amp;amp;DB=EPODOC&amp;amp;locale=en_EP&amp;amp;CC=LV&amp;amp;NR=12963B&amp;amp;KC=B&amp;amp;ND=4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orldwide.espacenet.com/publicationDetails/originalDocument?FT=D&amp;amp;date=20030320&amp;amp;DB=EPODOC&amp;amp;locale=en_EP&amp;amp;CC" TargetMode="External"/><Relationship Id="rId5" Type="http://schemas.openxmlformats.org/officeDocument/2006/relationships/hyperlink" Target="http://worldwide.espacenet.com/publicationDetails/originalDocument?FT=D&amp;amp;date=20071112&amp;amp;DB=EPODOC&amp;amp;locale=en_EP&amp;amp;CC=UA&amp;amp;NR=80828C2&amp;amp;KC=C2&amp;amp;ND=4" TargetMode="External"/><Relationship Id="rId4" Type="http://schemas.openxmlformats.org/officeDocument/2006/relationships/hyperlink" Target="http://worldwide.espacenet.com/publicationDetails/originalDocument?FT=D&amp;amp;date=20071112&amp;amp;DB=EPODOC&amp;amp;locale=en_EP&amp;amp;CC=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517648/" TargetMode="External"/><Relationship Id="rId2" Type="http://schemas.openxmlformats.org/officeDocument/2006/relationships/hyperlink" Target="http://www.coloncancer.lv/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healthland.time.com/2011/08/01/colon-cleansing-not-so-cleansing-after-all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book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hyperlink" Target="http://www.coloncancer.lv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coloncancer.lv/" TargetMode="Externa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jpeg"/><Relationship Id="rId2" Type="http://schemas.openxmlformats.org/officeDocument/2006/relationships/video" Target="../media/media1.mpeg"/><Relationship Id="rId1" Type="http://schemas.microsoft.com/office/2007/relationships/media" Target="../media/media1.mpeg"/><Relationship Id="rId6" Type="http://schemas.openxmlformats.org/officeDocument/2006/relationships/image" Target="../media/image1.jpeg"/><Relationship Id="rId5" Type="http://schemas.openxmlformats.org/officeDocument/2006/relationships/hyperlink" Target="http://www.coloncancer.lv/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slide" Target="slide5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hyperlink" Target="http://www.coloncancer.lv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2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jpeg"/><Relationship Id="rId5" Type="http://schemas.openxmlformats.org/officeDocument/2006/relationships/hyperlink" Target="http://www.coloncancer.lv/" TargetMode="External"/><Relationship Id="rId4" Type="http://schemas.openxmlformats.org/officeDocument/2006/relationships/slide" Target="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loncancer.lv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orldwide.espacenet.com/publicationDetails/originalDocument?FT=D&amp;amp;date=20080514&amp;amp;DB=EPODOC&amp;amp;locale=en_EP&amp;amp;CC=EP&amp;amp;NR=16" TargetMode="External"/><Relationship Id="rId13" Type="http://schemas.openxmlformats.org/officeDocument/2006/relationships/hyperlink" Target="http://worldwide.espacenet.com/publicationDetails/originalDocument?FT=D&amp;amp;date=20031231&amp;amp;DB=EPODOC&amp;amp;locale=en_EP&amp;amp;CC=CA&amp;amp;NR=24" TargetMode="External"/><Relationship Id="rId18" Type="http://schemas.openxmlformats.org/officeDocument/2006/relationships/hyperlink" Target="http://worldwide.espacenet.com/publicationDetails/originalDocument?FT=D&amp;amp;date=20091230&amp;amp;DB=EPODOC&amp;amp;locale=en_EP&amp;amp;CC=CN&amp;amp;NR=100574818C&amp;amp;KC=C&amp;amp;ND=4" TargetMode="External"/><Relationship Id="rId3" Type="http://schemas.openxmlformats.org/officeDocument/2006/relationships/hyperlink" Target="http://www.intechopen.com/books/endoscopic-procedures-in-colon-and-rectum/preparing-for-colonoscopy-2" TargetMode="External"/><Relationship Id="rId7" Type="http://schemas.openxmlformats.org/officeDocument/2006/relationships/hyperlink" Target="http://worldwide.espacenet.com/publicationDetails/originalDocument?FT=D&amp;amp;date=20080514&amp;amp;DB=EPODOC&amp;amp;locale=en_EP&amp;amp;CC=EP" TargetMode="External"/><Relationship Id="rId12" Type="http://schemas.openxmlformats.org/officeDocument/2006/relationships/hyperlink" Target="http://worldwide.espacenet.com/publicationDetails/originalDocument?FT=D&amp;date=20031231&amp;DB=EPODOC&amp;locale=en" TargetMode="External"/><Relationship Id="rId17" Type="http://schemas.openxmlformats.org/officeDocument/2006/relationships/hyperlink" Target="http://worldwide.espacenet.com/publicationDetails/originalDocument?FT=D&amp;amp;date=20091230&amp;amp;DB=EPODOC&amp;amp;locale=en_EP&amp;amp;CC" TargetMode="External"/><Relationship Id="rId2" Type="http://schemas.openxmlformats.org/officeDocument/2006/relationships/hyperlink" Target="http://www.livestrong.com/article/288421-diet-for-bowel-preparation-before-a-colonoscopy" TargetMode="External"/><Relationship Id="rId16" Type="http://schemas.openxmlformats.org/officeDocument/2006/relationships/hyperlink" Target="http://worldwide.espacenet.com/publicationDetails/originalDocument?FT=D&amp;amp;date=20080731&amp;amp;DB=EPODOC&amp;amp;locale=en_EP&amp;amp;CC=AU&amp;amp;NR=200326491B2&amp;amp;KC=B2&amp;amp;ND=4" TargetMode="External"/><Relationship Id="rId20" Type="http://schemas.openxmlformats.org/officeDocument/2006/relationships/hyperlink" Target="http://www.coloncancer.lv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healthland.time.com/2011/08/01/colon-cleansing-not-so-cleansing-after-all/" TargetMode="External"/><Relationship Id="rId11" Type="http://schemas.openxmlformats.org/officeDocument/2006/relationships/hyperlink" Target="http://worldwide.espacenet.com/publicationDetails/originalDocument?FT=D&amp;amp;date=20080630&amp;amp;DB=EPODOC&amp;amp;locale=en_EP&amp;amp;CC=EA&amp;amp;NR=010137B1&amp;amp;KC=B1&amp;amp;ND=4" TargetMode="External"/><Relationship Id="rId5" Type="http://schemas.openxmlformats.org/officeDocument/2006/relationships/hyperlink" Target="http://www.science-education.ru/102-5722" TargetMode="External"/><Relationship Id="rId15" Type="http://schemas.openxmlformats.org/officeDocument/2006/relationships/hyperlink" Target="http://worldwide.espacenet.com/publicationDetails/originalDocument?FT=D&amp;amp;date=20080731&amp;amp;DB=EPODOC&amp;amp;locale=en_EP&amp;amp;CC=AU&amp;amp;NR=20" TargetMode="External"/><Relationship Id="rId10" Type="http://schemas.openxmlformats.org/officeDocument/2006/relationships/hyperlink" Target="http://worldwide.espacenet.com/publicationDetails/originalDocument?FT=D&amp;amp;date=20080630&amp;amp;DB=EPODOC&amp;amp;locale=en_EP&amp;amp;CC=EA&amp;amp;NR=01" TargetMode="External"/><Relationship Id="rId19" Type="http://schemas.openxmlformats.org/officeDocument/2006/relationships/image" Target="../media/image9.jpg"/><Relationship Id="rId4" Type="http://schemas.openxmlformats.org/officeDocument/2006/relationships/hyperlink" Target="https://www.asge.org/docs/default-source/education/practice_guidelines/doc-bowel_prep_before_colonoscopy.pdf" TargetMode="External"/><Relationship Id="rId9" Type="http://schemas.openxmlformats.org/officeDocument/2006/relationships/hyperlink" Target="http://worldwide.espacenet.com/publicationDetails/originalDocument?FT=D&amp;amp;date=20080514&amp;amp;DB=EPODOC&amp;amp;locale=en_EP&amp;amp;CC=EP&amp;amp;NR=1615539B1&amp;amp;KC=B1&amp;amp;ND=4" TargetMode="External"/><Relationship Id="rId14" Type="http://schemas.openxmlformats.org/officeDocument/2006/relationships/hyperlink" Target="http://worldwide.espacenet.com/publicationDetails/originalDocument?FT=D&amp;amp;date=20031231&amp;amp;DB=EPODOC&amp;amp;locale=en_EP&amp;amp;CC=CA&amp;amp;NR=2493909A1&amp;amp;KC=A1&amp;amp;ND=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18"/>
          <p:cNvSpPr/>
          <p:nvPr/>
        </p:nvSpPr>
        <p:spPr>
          <a:xfrm>
            <a:off x="4267200" y="1434480"/>
            <a:ext cx="4498975" cy="759182"/>
          </a:xfrm>
          <a:prstGeom prst="rect">
            <a:avLst/>
          </a:prstGeom>
        </p:spPr>
        <p:txBody>
          <a:bodyPr wrap="square" lIns="0" rIns="0" anchor="ctr" anchorCtr="0">
            <a:spAutoFit/>
          </a:bodyPr>
          <a:lstStyle/>
          <a:p>
            <a:pPr algn="just">
              <a:lnSpc>
                <a:spcPts val="1300"/>
              </a:lnSpc>
            </a:pPr>
            <a:r>
              <a:rPr lang="ru-RU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«В </a:t>
            </a:r>
            <a:r>
              <a:rPr lang="ru-RU" sz="1400" i="1" dirty="0">
                <a:latin typeface="Arial" panose="020B0604020202020204" pitchFamily="34" charset="0"/>
                <a:cs typeface="Arial" panose="020B0604020202020204" pitchFamily="34" charset="0"/>
              </a:rPr>
              <a:t>США ежегодно проводится 14 млн колоноскопий. </a:t>
            </a:r>
            <a:r>
              <a:rPr lang="ru-RU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В </a:t>
            </a:r>
            <a:r>
              <a:rPr lang="ru-RU" sz="1400" i="1" dirty="0">
                <a:latin typeface="Arial" panose="020B0604020202020204" pitchFamily="34" charset="0"/>
                <a:cs typeface="Arial" panose="020B0604020202020204" pitchFamily="34" charset="0"/>
              </a:rPr>
              <a:t>соответствии </a:t>
            </a:r>
            <a:r>
              <a:rPr lang="ru-RU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lv-LV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многочисленными </a:t>
            </a:r>
            <a:r>
              <a:rPr lang="ru-RU" sz="1400" i="1" dirty="0">
                <a:latin typeface="Arial" panose="020B0604020202020204" pitchFamily="34" charset="0"/>
                <a:cs typeface="Arial" panose="020B0604020202020204" pitchFamily="34" charset="0"/>
              </a:rPr>
              <a:t>исследованиями </a:t>
            </a:r>
            <a:r>
              <a:rPr lang="ru-RU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около 20-40</a:t>
            </a:r>
            <a:r>
              <a:rPr lang="ru-RU" sz="1400" i="1" dirty="0">
                <a:latin typeface="Arial" panose="020B0604020202020204" pitchFamily="34" charset="0"/>
                <a:cs typeface="Arial" panose="020B0604020202020204" pitchFamily="34" charset="0"/>
              </a:rPr>
              <a:t>% </a:t>
            </a:r>
            <a:r>
              <a:rPr lang="ru-RU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из </a:t>
            </a:r>
            <a:r>
              <a:rPr lang="ru-RU" sz="1400" i="1" dirty="0">
                <a:latin typeface="Arial" panose="020B0604020202020204" pitchFamily="34" charset="0"/>
                <a:cs typeface="Arial" panose="020B0604020202020204" pitchFamily="34" charset="0"/>
              </a:rPr>
              <a:t>этих колоноскопий </a:t>
            </a:r>
            <a:r>
              <a:rPr lang="ru-RU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име</a:t>
            </a:r>
            <a:r>
              <a:rPr lang="ru-RU" sz="1400" i="1" dirty="0">
                <a:latin typeface="Arial" panose="020B0604020202020204" pitchFamily="34" charset="0"/>
                <a:cs typeface="Arial" panose="020B0604020202020204" pitchFamily="34" charset="0"/>
              </a:rPr>
              <a:t>ю</a:t>
            </a:r>
            <a:r>
              <a:rPr lang="ru-RU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т </a:t>
            </a:r>
            <a:r>
              <a:rPr lang="ru-RU" sz="1400" i="1" dirty="0">
                <a:latin typeface="Arial" panose="020B0604020202020204" pitchFamily="34" charset="0"/>
                <a:cs typeface="Arial" panose="020B0604020202020204" pitchFamily="34" charset="0"/>
              </a:rPr>
              <a:t>неадекватную </a:t>
            </a:r>
            <a:r>
              <a:rPr lang="ru-RU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подготовку» </a:t>
            </a:r>
            <a:r>
              <a:rPr lang="ru-RU" sz="1400" u="heavy" spc="-5" dirty="0">
                <a:solidFill>
                  <a:srgbClr val="FF0000"/>
                </a:solidFill>
                <a:uFill>
                  <a:solidFill>
                    <a:srgbClr val="CC0099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[5</a:t>
            </a:r>
            <a:r>
              <a:rPr lang="ru-RU" sz="14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]</a:t>
            </a:r>
            <a:r>
              <a:rPr lang="ru-RU" sz="1400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RU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122688" y="190895"/>
            <a:ext cx="762000" cy="205184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vert="horz" wrap="square" lIns="0" tIns="20320" rIns="0" bIns="0" rtlCol="0">
            <a:spAutoFit/>
          </a:bodyPr>
          <a:lstStyle/>
          <a:p>
            <a:pPr marL="102870">
              <a:lnSpc>
                <a:spcPct val="100000"/>
              </a:lnSpc>
              <a:spcBef>
                <a:spcPts val="160"/>
              </a:spcBef>
            </a:pPr>
            <a:r>
              <a:rPr sz="1200" b="1" spc="-5" dirty="0">
                <a:latin typeface="Arial"/>
                <a:cs typeface="Arial"/>
                <a:hlinkClick r:id="" action="ppaction://hlinkshowjump?jump=nextslide"/>
              </a:rPr>
              <a:t>Вперед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13163" y="497219"/>
            <a:ext cx="765175" cy="231775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vert="horz" wrap="square" lIns="0" tIns="20320" rIns="0" bIns="0" rtlCol="0">
            <a:spAutoFit/>
          </a:bodyPr>
          <a:lstStyle/>
          <a:p>
            <a:pPr marL="78740">
              <a:lnSpc>
                <a:spcPct val="100000"/>
              </a:lnSpc>
              <a:spcBef>
                <a:spcPts val="160"/>
              </a:spcBef>
            </a:pPr>
            <a:r>
              <a:rPr sz="1200" b="1" spc="-15" dirty="0">
                <a:latin typeface="Arial"/>
                <a:cs typeface="Arial"/>
                <a:hlinkClick r:id="rId4"/>
              </a:rPr>
              <a:t>Главная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7906" y="3433047"/>
            <a:ext cx="8388000" cy="31136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0489" algn="ctr">
              <a:lnSpc>
                <a:spcPct val="100000"/>
              </a:lnSpc>
            </a:pPr>
            <a:r>
              <a:rPr sz="1600" b="1" spc="-5" dirty="0" err="1" smtClean="0">
                <a:latin typeface="Arial"/>
                <a:cs typeface="Arial"/>
              </a:rPr>
              <a:t>Содержание</a:t>
            </a:r>
            <a:endParaRPr lang="ru-RU" sz="1600" b="1" spc="-5" dirty="0" smtClean="0">
              <a:latin typeface="Arial"/>
              <a:cs typeface="Arial"/>
            </a:endParaRPr>
          </a:p>
          <a:p>
            <a:pPr marL="110489" algn="ctr">
              <a:lnSpc>
                <a:spcPct val="100000"/>
              </a:lnSpc>
            </a:pPr>
            <a:endParaRPr dirty="0">
              <a:latin typeface="Arial"/>
              <a:cs typeface="Arial"/>
            </a:endParaRPr>
          </a:p>
          <a:p>
            <a:pPr marL="297180" indent="-284480">
              <a:spcBef>
                <a:spcPts val="100"/>
              </a:spcBef>
              <a:buFont typeface="Arial"/>
              <a:buAutoNum type="arabicPeriod"/>
              <a:tabLst>
                <a:tab pos="297180" algn="l"/>
              </a:tabLst>
            </a:pPr>
            <a:r>
              <a:rPr lang="ru-RU" sz="1600" spc="-5" dirty="0" smtClean="0">
                <a:latin typeface="Arial"/>
                <a:cs typeface="Arial"/>
              </a:rPr>
              <a:t>Содержание</a:t>
            </a:r>
            <a:r>
              <a:rPr lang="ru-RU" sz="1600" dirty="0" smtClean="0">
                <a:latin typeface="Arial"/>
                <a:cs typeface="Arial"/>
              </a:rPr>
              <a:t> </a:t>
            </a:r>
            <a:r>
              <a:rPr lang="ru-RU" sz="1600" spc="-5" dirty="0">
                <a:latin typeface="Arial"/>
                <a:cs typeface="Arial"/>
              </a:rPr>
              <a:t>слайдов</a:t>
            </a:r>
          </a:p>
          <a:p>
            <a:pPr marL="297180" indent="-284480">
              <a:lnSpc>
                <a:spcPct val="100000"/>
              </a:lnSpc>
              <a:spcBef>
                <a:spcPts val="100"/>
              </a:spcBef>
              <a:buFont typeface="Arial"/>
              <a:buAutoNum type="arabicPeriod"/>
              <a:tabLst>
                <a:tab pos="297180" algn="l"/>
              </a:tabLst>
            </a:pPr>
            <a:r>
              <a:rPr lang="ru-RU" sz="1600" spc="-15" dirty="0" smtClean="0">
                <a:latin typeface="Arial"/>
                <a:cs typeface="Arial"/>
              </a:rPr>
              <a:t>Оценка известных методов очистки колон</a:t>
            </a:r>
            <a:r>
              <a:rPr sz="1600" spc="-15" dirty="0" smtClean="0">
                <a:latin typeface="Arial"/>
                <a:cs typeface="Arial"/>
              </a:rPr>
              <a:t>.</a:t>
            </a:r>
            <a:endParaRPr sz="1600" spc="-15" dirty="0">
              <a:latin typeface="Arial"/>
              <a:cs typeface="Arial"/>
            </a:endParaRPr>
          </a:p>
          <a:p>
            <a:pPr marL="353060" indent="-340360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353060" algn="l"/>
                <a:tab pos="353695" algn="l"/>
              </a:tabLst>
            </a:pPr>
            <a:r>
              <a:rPr lang="ru-RU" sz="1600" spc="-10" dirty="0" smtClean="0">
                <a:latin typeface="Arial"/>
                <a:cs typeface="Arial"/>
              </a:rPr>
              <a:t>Идеология, обеспечение и отличия Антеградного </a:t>
            </a:r>
            <a:r>
              <a:rPr lang="ru-RU" sz="1600" spc="-25" dirty="0" smtClean="0">
                <a:latin typeface="Arial"/>
                <a:cs typeface="Arial"/>
              </a:rPr>
              <a:t>метода мытья колон</a:t>
            </a:r>
            <a:r>
              <a:rPr sz="1600" spc="-5" dirty="0" smtClean="0">
                <a:latin typeface="Arial"/>
                <a:cs typeface="Arial"/>
              </a:rPr>
              <a:t>.</a:t>
            </a:r>
            <a:endParaRPr sz="1600" dirty="0">
              <a:latin typeface="Arial"/>
              <a:cs typeface="Arial"/>
            </a:endParaRPr>
          </a:p>
          <a:p>
            <a:pPr marL="352425" indent="-339725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352425" algn="l"/>
                <a:tab pos="353060" algn="l"/>
              </a:tabLst>
            </a:pPr>
            <a:r>
              <a:rPr lang="ru-RU" sz="1600" dirty="0" smtClean="0">
                <a:latin typeface="Arial"/>
                <a:cs typeface="Arial"/>
              </a:rPr>
              <a:t>«</a:t>
            </a:r>
            <a:r>
              <a:rPr sz="1600" dirty="0" smtClean="0">
                <a:latin typeface="Arial"/>
                <a:cs typeface="Arial"/>
              </a:rPr>
              <a:t>К</a:t>
            </a:r>
            <a:r>
              <a:rPr lang="ru-RU" sz="1600" dirty="0" smtClean="0">
                <a:latin typeface="Arial"/>
                <a:cs typeface="Arial"/>
              </a:rPr>
              <a:t>ишечный Интубатор с Дренажом</a:t>
            </a:r>
            <a:r>
              <a:rPr lang="en-US" sz="1600" dirty="0" smtClean="0">
                <a:latin typeface="Arial"/>
                <a:cs typeface="Arial"/>
              </a:rPr>
              <a:t>-</a:t>
            </a:r>
            <a:r>
              <a:rPr lang="ru-RU" sz="1600" dirty="0" smtClean="0">
                <a:latin typeface="Arial"/>
                <a:cs typeface="Arial"/>
              </a:rPr>
              <a:t>Ирригатором</a:t>
            </a:r>
            <a:r>
              <a:rPr lang="ru-RU" sz="1600" spc="-5" dirty="0" smtClean="0">
                <a:latin typeface="Arial"/>
                <a:cs typeface="Arial"/>
              </a:rPr>
              <a:t>»</a:t>
            </a:r>
            <a:r>
              <a:rPr lang="lv-LV" sz="1600" spc="-5" dirty="0" smtClean="0">
                <a:latin typeface="Arial"/>
                <a:cs typeface="Arial"/>
              </a:rPr>
              <a:t> </a:t>
            </a:r>
            <a:r>
              <a:rPr lang="ru-RU" sz="1600" dirty="0" smtClean="0">
                <a:latin typeface="Arial"/>
                <a:cs typeface="Arial"/>
              </a:rPr>
              <a:t>(К</a:t>
            </a:r>
            <a:r>
              <a:rPr sz="1600" dirty="0" smtClean="0">
                <a:latin typeface="Arial"/>
                <a:cs typeface="Arial"/>
              </a:rPr>
              <a:t>ИДИ</a:t>
            </a:r>
            <a:r>
              <a:rPr lang="ru-RU" sz="1600" dirty="0" smtClean="0">
                <a:latin typeface="Arial"/>
                <a:cs typeface="Arial"/>
              </a:rPr>
              <a:t>); интубационная система «Тяни-Толкай</a:t>
            </a:r>
            <a:r>
              <a:rPr lang="ru-RU" sz="1600" spc="-5" dirty="0" smtClean="0">
                <a:latin typeface="Arial"/>
                <a:cs typeface="Arial"/>
              </a:rPr>
              <a:t>»</a:t>
            </a:r>
            <a:r>
              <a:rPr sz="1600" spc="-5" dirty="0" smtClean="0">
                <a:latin typeface="Arial"/>
                <a:cs typeface="Arial"/>
              </a:rPr>
              <a:t>.</a:t>
            </a:r>
            <a:endParaRPr sz="1600" dirty="0">
              <a:latin typeface="Arial"/>
              <a:cs typeface="Arial"/>
            </a:endParaRPr>
          </a:p>
          <a:p>
            <a:pPr marL="353060" indent="-340360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353060" algn="l"/>
                <a:tab pos="353695" algn="l"/>
              </a:tabLst>
            </a:pPr>
            <a:r>
              <a:rPr sz="1600" dirty="0" smtClean="0">
                <a:latin typeface="Arial"/>
                <a:cs typeface="Arial"/>
              </a:rPr>
              <a:t>КИДИ</a:t>
            </a:r>
            <a:r>
              <a:rPr lang="ru-RU" sz="1600" dirty="0">
                <a:latin typeface="Arial"/>
                <a:cs typeface="Arial"/>
              </a:rPr>
              <a:t>;</a:t>
            </a:r>
            <a:r>
              <a:rPr lang="ru-RU" sz="1600" dirty="0" smtClean="0">
                <a:latin typeface="Arial"/>
                <a:cs typeface="Arial"/>
              </a:rPr>
              <a:t> у</a:t>
            </a:r>
            <a:r>
              <a:rPr sz="1600" spc="-20" dirty="0" smtClean="0">
                <a:latin typeface="Arial"/>
                <a:cs typeface="Arial"/>
              </a:rPr>
              <a:t>правление</a:t>
            </a:r>
            <a:r>
              <a:rPr sz="1600" spc="30" dirty="0" smtClean="0">
                <a:latin typeface="Arial"/>
                <a:cs typeface="Arial"/>
              </a:rPr>
              <a:t> </a:t>
            </a:r>
            <a:r>
              <a:rPr lang="ru-RU" sz="1600" spc="30" dirty="0" smtClean="0">
                <a:latin typeface="Arial"/>
                <a:cs typeface="Arial"/>
              </a:rPr>
              <a:t>интубацией</a:t>
            </a:r>
            <a:r>
              <a:rPr sz="1600" spc="-5" dirty="0" smtClean="0">
                <a:latin typeface="Arial"/>
                <a:cs typeface="Arial"/>
              </a:rPr>
              <a:t>.</a:t>
            </a:r>
            <a:endParaRPr sz="1600" dirty="0">
              <a:latin typeface="Arial"/>
              <a:cs typeface="Arial"/>
            </a:endParaRPr>
          </a:p>
          <a:p>
            <a:pPr marL="353060" indent="-340360">
              <a:lnSpc>
                <a:spcPct val="100000"/>
              </a:lnSpc>
              <a:spcBef>
                <a:spcPts val="80"/>
              </a:spcBef>
              <a:buAutoNum type="arabicPeriod"/>
              <a:tabLst>
                <a:tab pos="353060" algn="l"/>
                <a:tab pos="353695" algn="l"/>
              </a:tabLst>
            </a:pPr>
            <a:r>
              <a:rPr sz="1600" dirty="0" smtClean="0">
                <a:latin typeface="Arial"/>
                <a:cs typeface="Arial"/>
              </a:rPr>
              <a:t>КИДИ</a:t>
            </a:r>
            <a:r>
              <a:rPr lang="ru-RU" sz="1600" dirty="0">
                <a:latin typeface="Arial"/>
                <a:cs typeface="Arial"/>
              </a:rPr>
              <a:t>;</a:t>
            </a:r>
            <a:r>
              <a:rPr lang="ru-RU" sz="1600" dirty="0" smtClean="0">
                <a:latin typeface="Arial"/>
                <a:cs typeface="Arial"/>
              </a:rPr>
              <a:t> л</a:t>
            </a:r>
            <a:r>
              <a:rPr lang="ru-RU" sz="1600" spc="-10" dirty="0" smtClean="0">
                <a:latin typeface="Arial"/>
                <a:cs typeface="Arial"/>
              </a:rPr>
              <a:t>аважная </a:t>
            </a:r>
            <a:r>
              <a:rPr sz="1600" spc="-5" dirty="0" smtClean="0">
                <a:latin typeface="Arial"/>
                <a:cs typeface="Arial"/>
              </a:rPr>
              <a:t>система</a:t>
            </a:r>
            <a:r>
              <a:rPr sz="1600" spc="100" dirty="0" smtClean="0">
                <a:latin typeface="Arial"/>
                <a:cs typeface="Arial"/>
              </a:rPr>
              <a:t> </a:t>
            </a:r>
            <a:r>
              <a:rPr sz="1600" spc="-15" dirty="0">
                <a:latin typeface="Arial"/>
                <a:cs typeface="Arial"/>
              </a:rPr>
              <a:t>«Поток».</a:t>
            </a:r>
            <a:endParaRPr sz="1600" dirty="0">
              <a:latin typeface="Arial"/>
              <a:cs typeface="Arial"/>
            </a:endParaRPr>
          </a:p>
          <a:p>
            <a:pPr marL="352425" indent="-339725">
              <a:lnSpc>
                <a:spcPct val="100000"/>
              </a:lnSpc>
              <a:spcBef>
                <a:spcPts val="105"/>
              </a:spcBef>
              <a:buAutoNum type="arabicPeriod"/>
              <a:tabLst>
                <a:tab pos="352425" algn="l"/>
                <a:tab pos="353060" algn="l"/>
              </a:tabLst>
            </a:pPr>
            <a:r>
              <a:rPr sz="1600" dirty="0" smtClean="0">
                <a:latin typeface="Arial"/>
                <a:cs typeface="Arial"/>
              </a:rPr>
              <a:t>КИДИ</a:t>
            </a:r>
            <a:r>
              <a:rPr lang="ru-RU" sz="1600" dirty="0" smtClean="0">
                <a:latin typeface="Arial"/>
                <a:cs typeface="Arial"/>
              </a:rPr>
              <a:t>; аспирационная </a:t>
            </a:r>
            <a:r>
              <a:rPr sz="1600" spc="-5" dirty="0" smtClean="0">
                <a:latin typeface="Arial"/>
                <a:cs typeface="Arial"/>
              </a:rPr>
              <a:t>система </a:t>
            </a:r>
            <a:r>
              <a:rPr sz="1600" spc="-15" dirty="0">
                <a:latin typeface="Arial"/>
                <a:cs typeface="Arial"/>
              </a:rPr>
              <a:t>«</a:t>
            </a:r>
            <a:r>
              <a:rPr sz="1600" spc="-15" dirty="0" smtClean="0">
                <a:latin typeface="Arial"/>
                <a:cs typeface="Arial"/>
              </a:rPr>
              <a:t>Дренаж-</a:t>
            </a:r>
            <a:r>
              <a:rPr lang="ru-RU" sz="1600" spc="-15" dirty="0">
                <a:latin typeface="Arial"/>
                <a:cs typeface="Arial"/>
              </a:rPr>
              <a:t>И</a:t>
            </a:r>
            <a:r>
              <a:rPr sz="1600" spc="-15" dirty="0" err="1" smtClean="0">
                <a:latin typeface="Arial"/>
                <a:cs typeface="Arial"/>
              </a:rPr>
              <a:t>рригатор</a:t>
            </a:r>
            <a:r>
              <a:rPr sz="1600" spc="-15" dirty="0" smtClean="0">
                <a:latin typeface="Arial"/>
                <a:cs typeface="Arial"/>
              </a:rPr>
              <a:t>»</a:t>
            </a:r>
            <a:r>
              <a:rPr sz="1600" dirty="0" smtClean="0">
                <a:latin typeface="Arial"/>
                <a:cs typeface="Arial"/>
              </a:rPr>
              <a:t>.</a:t>
            </a:r>
            <a:endParaRPr sz="1600" dirty="0">
              <a:latin typeface="Arial"/>
              <a:cs typeface="Arial"/>
            </a:endParaRPr>
          </a:p>
          <a:p>
            <a:pPr marL="352425" indent="-339725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353060" algn="l"/>
              </a:tabLst>
            </a:pPr>
            <a:r>
              <a:rPr sz="1600" spc="-10" dirty="0" smtClean="0">
                <a:latin typeface="Arial"/>
                <a:cs typeface="Arial"/>
              </a:rPr>
              <a:t>Заключение.</a:t>
            </a:r>
            <a:endParaRPr lang="ru-RU" sz="16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3060" algn="l"/>
              </a:tabLst>
            </a:pPr>
            <a:r>
              <a:rPr lang="ru-RU" sz="1600" spc="-5" dirty="0" smtClean="0">
                <a:latin typeface="Arial"/>
                <a:cs typeface="Arial"/>
              </a:rPr>
              <a:t>9, 10. </a:t>
            </a:r>
            <a:r>
              <a:rPr sz="1600" spc="-5" dirty="0" err="1" smtClean="0">
                <a:latin typeface="Arial"/>
                <a:cs typeface="Arial"/>
              </a:rPr>
              <a:t>Основные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sz="1600" spc="-10" dirty="0">
                <a:latin typeface="Arial"/>
                <a:cs typeface="Arial"/>
              </a:rPr>
              <a:t>источники</a:t>
            </a:r>
            <a:r>
              <a:rPr sz="1600" spc="85" dirty="0">
                <a:latin typeface="Arial"/>
                <a:cs typeface="Arial"/>
              </a:rPr>
              <a:t> </a:t>
            </a:r>
            <a:r>
              <a:rPr sz="1600" spc="-5" dirty="0" err="1">
                <a:latin typeface="Arial"/>
                <a:cs typeface="Arial"/>
              </a:rPr>
              <a:t>информации</a:t>
            </a:r>
            <a:r>
              <a:rPr sz="1600" spc="-5" dirty="0" smtClean="0">
                <a:latin typeface="Arial"/>
                <a:cs typeface="Arial"/>
              </a:rPr>
              <a:t>.</a:t>
            </a:r>
            <a:r>
              <a:rPr lang="ru-RU" sz="1600" spc="-5" dirty="0" smtClean="0">
                <a:latin typeface="Arial"/>
                <a:cs typeface="Arial"/>
              </a:rPr>
              <a:t> </a:t>
            </a:r>
          </a:p>
        </p:txBody>
      </p:sp>
      <p:sp>
        <p:nvSpPr>
          <p:cNvPr id="13" name="TextBox 14"/>
          <p:cNvSpPr txBox="1"/>
          <p:nvPr/>
        </p:nvSpPr>
        <p:spPr>
          <a:xfrm>
            <a:off x="380051" y="6489000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4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8610600" y="6450661"/>
            <a:ext cx="327334" cy="3167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5400">
              <a:lnSpc>
                <a:spcPts val="1650"/>
              </a:lnSpc>
            </a:pPr>
            <a:r>
              <a:rPr lang="ru-RU" dirty="0" smtClean="0"/>
              <a:t>1</a:t>
            </a:r>
            <a:endParaRPr lang="ru-RU" dirty="0"/>
          </a:p>
        </p:txBody>
      </p:sp>
      <p:sp>
        <p:nvSpPr>
          <p:cNvPr id="17" name="object 8"/>
          <p:cNvSpPr/>
          <p:nvPr/>
        </p:nvSpPr>
        <p:spPr>
          <a:xfrm>
            <a:off x="1879600" y="2705100"/>
            <a:ext cx="5295900" cy="229235"/>
          </a:xfrm>
          <a:custGeom>
            <a:avLst/>
            <a:gdLst/>
            <a:ahLst/>
            <a:cxnLst/>
            <a:rect l="l" t="t" r="r" b="b"/>
            <a:pathLst>
              <a:path w="5295900" h="229235">
                <a:moveTo>
                  <a:pt x="5219700" y="126"/>
                </a:moveTo>
                <a:lnTo>
                  <a:pt x="5168900" y="76325"/>
                </a:lnTo>
                <a:lnTo>
                  <a:pt x="5219700" y="76326"/>
                </a:lnTo>
                <a:lnTo>
                  <a:pt x="5219700" y="89026"/>
                </a:lnTo>
                <a:lnTo>
                  <a:pt x="5160433" y="89026"/>
                </a:lnTo>
                <a:lnTo>
                  <a:pt x="5151967" y="101725"/>
                </a:lnTo>
                <a:lnTo>
                  <a:pt x="5219700" y="101726"/>
                </a:lnTo>
                <a:lnTo>
                  <a:pt x="5219700" y="127126"/>
                </a:lnTo>
                <a:lnTo>
                  <a:pt x="5151966" y="127126"/>
                </a:lnTo>
                <a:lnTo>
                  <a:pt x="5160432" y="139825"/>
                </a:lnTo>
                <a:lnTo>
                  <a:pt x="5219700" y="139826"/>
                </a:lnTo>
                <a:lnTo>
                  <a:pt x="5219700" y="152526"/>
                </a:lnTo>
                <a:lnTo>
                  <a:pt x="5168900" y="152526"/>
                </a:lnTo>
                <a:lnTo>
                  <a:pt x="5219700" y="228726"/>
                </a:lnTo>
                <a:lnTo>
                  <a:pt x="5270500" y="152526"/>
                </a:lnTo>
                <a:lnTo>
                  <a:pt x="5219700" y="152526"/>
                </a:lnTo>
                <a:lnTo>
                  <a:pt x="5270500" y="152525"/>
                </a:lnTo>
                <a:lnTo>
                  <a:pt x="5287433" y="127126"/>
                </a:lnTo>
                <a:lnTo>
                  <a:pt x="5219700" y="127126"/>
                </a:lnTo>
                <a:lnTo>
                  <a:pt x="5287434" y="127125"/>
                </a:lnTo>
                <a:lnTo>
                  <a:pt x="5295900" y="114426"/>
                </a:lnTo>
                <a:lnTo>
                  <a:pt x="5278966" y="89026"/>
                </a:lnTo>
                <a:lnTo>
                  <a:pt x="5219700" y="89026"/>
                </a:lnTo>
                <a:lnTo>
                  <a:pt x="5278965" y="89025"/>
                </a:lnTo>
                <a:lnTo>
                  <a:pt x="5219700" y="126"/>
                </a:lnTo>
                <a:close/>
              </a:path>
              <a:path w="5295900" h="229235">
                <a:moveTo>
                  <a:pt x="76200" y="0"/>
                </a:moveTo>
                <a:lnTo>
                  <a:pt x="0" y="114300"/>
                </a:lnTo>
                <a:lnTo>
                  <a:pt x="76200" y="228600"/>
                </a:lnTo>
                <a:lnTo>
                  <a:pt x="126999" y="152401"/>
                </a:lnTo>
                <a:lnTo>
                  <a:pt x="76200" y="152400"/>
                </a:lnTo>
                <a:lnTo>
                  <a:pt x="76200" y="139700"/>
                </a:lnTo>
                <a:lnTo>
                  <a:pt x="135466" y="139700"/>
                </a:lnTo>
                <a:lnTo>
                  <a:pt x="143932" y="127001"/>
                </a:lnTo>
                <a:lnTo>
                  <a:pt x="76200" y="127000"/>
                </a:lnTo>
                <a:lnTo>
                  <a:pt x="76200" y="101600"/>
                </a:lnTo>
                <a:lnTo>
                  <a:pt x="143933" y="101600"/>
                </a:lnTo>
                <a:lnTo>
                  <a:pt x="135467" y="88901"/>
                </a:lnTo>
                <a:lnTo>
                  <a:pt x="76200" y="88900"/>
                </a:lnTo>
                <a:lnTo>
                  <a:pt x="76200" y="76200"/>
                </a:lnTo>
                <a:lnTo>
                  <a:pt x="126999" y="76200"/>
                </a:lnTo>
                <a:lnTo>
                  <a:pt x="76200" y="0"/>
                </a:lnTo>
                <a:close/>
              </a:path>
              <a:path w="5295900" h="229235">
                <a:moveTo>
                  <a:pt x="5160432" y="139825"/>
                </a:moveTo>
                <a:lnTo>
                  <a:pt x="5168899" y="152525"/>
                </a:lnTo>
                <a:lnTo>
                  <a:pt x="5219700" y="152526"/>
                </a:lnTo>
                <a:lnTo>
                  <a:pt x="5219700" y="139826"/>
                </a:lnTo>
                <a:lnTo>
                  <a:pt x="5160432" y="139825"/>
                </a:lnTo>
                <a:close/>
              </a:path>
              <a:path w="5295900" h="229235">
                <a:moveTo>
                  <a:pt x="135465" y="139701"/>
                </a:moveTo>
                <a:lnTo>
                  <a:pt x="126999" y="152401"/>
                </a:lnTo>
                <a:lnTo>
                  <a:pt x="5168899" y="152525"/>
                </a:lnTo>
                <a:lnTo>
                  <a:pt x="5160432" y="139825"/>
                </a:lnTo>
                <a:lnTo>
                  <a:pt x="135465" y="139701"/>
                </a:lnTo>
                <a:close/>
              </a:path>
              <a:path w="5295900" h="229235">
                <a:moveTo>
                  <a:pt x="76200" y="139700"/>
                </a:moveTo>
                <a:lnTo>
                  <a:pt x="76200" y="152400"/>
                </a:lnTo>
                <a:lnTo>
                  <a:pt x="127000" y="152400"/>
                </a:lnTo>
                <a:lnTo>
                  <a:pt x="135465" y="139701"/>
                </a:lnTo>
                <a:lnTo>
                  <a:pt x="76200" y="139700"/>
                </a:lnTo>
                <a:close/>
              </a:path>
              <a:path w="5295900" h="229235">
                <a:moveTo>
                  <a:pt x="5151967" y="101725"/>
                </a:moveTo>
                <a:lnTo>
                  <a:pt x="5143500" y="114426"/>
                </a:lnTo>
                <a:lnTo>
                  <a:pt x="5151965" y="127125"/>
                </a:lnTo>
                <a:lnTo>
                  <a:pt x="5219700" y="127126"/>
                </a:lnTo>
                <a:lnTo>
                  <a:pt x="5219700" y="101726"/>
                </a:lnTo>
                <a:lnTo>
                  <a:pt x="5151967" y="101725"/>
                </a:lnTo>
                <a:close/>
              </a:path>
              <a:path w="5295900" h="229235">
                <a:moveTo>
                  <a:pt x="143934" y="101601"/>
                </a:moveTo>
                <a:lnTo>
                  <a:pt x="152400" y="114300"/>
                </a:lnTo>
                <a:lnTo>
                  <a:pt x="143932" y="127001"/>
                </a:lnTo>
                <a:lnTo>
                  <a:pt x="5151965" y="127125"/>
                </a:lnTo>
                <a:lnTo>
                  <a:pt x="5143500" y="114426"/>
                </a:lnTo>
                <a:lnTo>
                  <a:pt x="5151967" y="101725"/>
                </a:lnTo>
                <a:lnTo>
                  <a:pt x="143934" y="101601"/>
                </a:lnTo>
                <a:close/>
              </a:path>
              <a:path w="5295900" h="229235">
                <a:moveTo>
                  <a:pt x="76200" y="101600"/>
                </a:moveTo>
                <a:lnTo>
                  <a:pt x="76200" y="127000"/>
                </a:lnTo>
                <a:lnTo>
                  <a:pt x="143933" y="127000"/>
                </a:lnTo>
                <a:lnTo>
                  <a:pt x="152400" y="114300"/>
                </a:lnTo>
                <a:lnTo>
                  <a:pt x="143934" y="101601"/>
                </a:lnTo>
                <a:lnTo>
                  <a:pt x="76200" y="101600"/>
                </a:lnTo>
                <a:close/>
              </a:path>
              <a:path w="5295900" h="229235">
                <a:moveTo>
                  <a:pt x="143933" y="101600"/>
                </a:moveTo>
                <a:lnTo>
                  <a:pt x="76200" y="101600"/>
                </a:lnTo>
                <a:lnTo>
                  <a:pt x="143934" y="101601"/>
                </a:lnTo>
                <a:close/>
              </a:path>
              <a:path w="5295900" h="229235">
                <a:moveTo>
                  <a:pt x="5168900" y="76325"/>
                </a:moveTo>
                <a:lnTo>
                  <a:pt x="5160434" y="89025"/>
                </a:lnTo>
                <a:lnTo>
                  <a:pt x="5219700" y="89026"/>
                </a:lnTo>
                <a:lnTo>
                  <a:pt x="5219700" y="76326"/>
                </a:lnTo>
                <a:lnTo>
                  <a:pt x="5168900" y="76325"/>
                </a:lnTo>
                <a:close/>
              </a:path>
              <a:path w="5295900" h="229235">
                <a:moveTo>
                  <a:pt x="127000" y="76201"/>
                </a:moveTo>
                <a:lnTo>
                  <a:pt x="135467" y="88901"/>
                </a:lnTo>
                <a:lnTo>
                  <a:pt x="5160434" y="89025"/>
                </a:lnTo>
                <a:lnTo>
                  <a:pt x="5168900" y="76325"/>
                </a:lnTo>
                <a:lnTo>
                  <a:pt x="127000" y="76201"/>
                </a:lnTo>
                <a:close/>
              </a:path>
              <a:path w="5295900" h="229235">
                <a:moveTo>
                  <a:pt x="76200" y="76200"/>
                </a:moveTo>
                <a:lnTo>
                  <a:pt x="76200" y="88900"/>
                </a:lnTo>
                <a:lnTo>
                  <a:pt x="135467" y="88901"/>
                </a:lnTo>
                <a:lnTo>
                  <a:pt x="127000" y="76201"/>
                </a:lnTo>
                <a:lnTo>
                  <a:pt x="76200" y="76200"/>
                </a:lnTo>
                <a:close/>
              </a:path>
              <a:path w="5295900" h="229235">
                <a:moveTo>
                  <a:pt x="126999" y="76200"/>
                </a:moveTo>
                <a:lnTo>
                  <a:pt x="76200" y="76200"/>
                </a:lnTo>
                <a:lnTo>
                  <a:pt x="127000" y="7620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Прямоугольник 17"/>
          <p:cNvSpPr/>
          <p:nvPr/>
        </p:nvSpPr>
        <p:spPr>
          <a:xfrm>
            <a:off x="0" y="-22662"/>
            <a:ext cx="9144000" cy="1656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ct val="150000"/>
              </a:lnSpc>
            </a:pPr>
            <a:r>
              <a:rPr lang="ru-RU" sz="1600" b="1" spc="-20" dirty="0" smtClean="0">
                <a:latin typeface="Arial"/>
                <a:cs typeface="Arial"/>
              </a:rPr>
              <a:t>С. А. Матасов</a:t>
            </a:r>
          </a:p>
          <a:p>
            <a:pPr marL="12700" algn="ctr">
              <a:lnSpc>
                <a:spcPct val="150000"/>
              </a:lnSpc>
              <a:spcBef>
                <a:spcPts val="1000"/>
              </a:spcBef>
            </a:pPr>
            <a:r>
              <a:rPr lang="ru-RU" sz="1600" b="1" dirty="0">
                <a:latin typeface="Arial"/>
                <a:cs typeface="Arial"/>
              </a:rPr>
              <a:t>ПЕРСПЕКТИВЫ </a:t>
            </a:r>
            <a:r>
              <a:rPr lang="ru-RU" sz="1600" b="1" dirty="0" smtClean="0">
                <a:latin typeface="Arial"/>
                <a:cs typeface="Arial"/>
              </a:rPr>
              <a:t>СКРИНИНГА И </a:t>
            </a:r>
            <a:r>
              <a:rPr lang="ru-RU" sz="1600" b="1" dirty="0">
                <a:latin typeface="Arial"/>
                <a:cs typeface="Arial"/>
              </a:rPr>
              <a:t>ЛЕЧЕНИЯ </a:t>
            </a:r>
            <a:r>
              <a:rPr lang="ru-RU" sz="1600" b="1" dirty="0" smtClean="0">
                <a:latin typeface="Arial"/>
                <a:cs typeface="Arial"/>
              </a:rPr>
              <a:t>РАКА КОЛОН</a:t>
            </a:r>
          </a:p>
          <a:p>
            <a:pPr marL="12700" algn="ctr">
              <a:lnSpc>
                <a:spcPct val="150000"/>
              </a:lnSpc>
            </a:pPr>
            <a:r>
              <a:rPr lang="ru-RU" b="1" spc="-10" dirty="0" smtClean="0">
                <a:latin typeface="Arial"/>
                <a:cs typeface="Arial"/>
              </a:rPr>
              <a:t>Часть 2</a:t>
            </a:r>
            <a:r>
              <a:rPr lang="ru-RU" dirty="0" smtClean="0"/>
              <a:t>. </a:t>
            </a:r>
            <a:r>
              <a:rPr lang="ru-RU" b="1" spc="-15" dirty="0" smtClean="0">
                <a:latin typeface="Arial"/>
                <a:cs typeface="Arial"/>
              </a:rPr>
              <a:t>АНТЕГРАДНЫЙ </a:t>
            </a:r>
            <a:r>
              <a:rPr lang="ru-RU" b="1" spc="-15" dirty="0">
                <a:latin typeface="Arial"/>
                <a:cs typeface="Arial"/>
              </a:rPr>
              <a:t>МЕТОД МЫТЬЯ КОЛОН</a:t>
            </a:r>
          </a:p>
          <a:p>
            <a:pPr marL="12700" algn="ctr">
              <a:lnSpc>
                <a:spcPts val="2160"/>
              </a:lnSpc>
            </a:pPr>
            <a:endParaRPr lang="ru-RU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0870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080375" y="535051"/>
            <a:ext cx="795337" cy="2413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105775" y="212725"/>
            <a:ext cx="765175" cy="231775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vert="horz" wrap="square" lIns="0" tIns="20955" rIns="0" bIns="0" rtlCol="0">
            <a:spAutoFit/>
          </a:bodyPr>
          <a:lstStyle/>
          <a:p>
            <a:pPr marL="75565">
              <a:lnSpc>
                <a:spcPct val="100000"/>
              </a:lnSpc>
              <a:spcBef>
                <a:spcPts val="165"/>
              </a:spcBef>
            </a:pPr>
            <a:r>
              <a:rPr sz="1200" b="1" spc="-15" dirty="0">
                <a:latin typeface="Arial"/>
                <a:cs typeface="Arial"/>
                <a:hlinkClick r:id="rId3"/>
              </a:rPr>
              <a:t>Главная</a:t>
            </a:r>
            <a:endParaRPr sz="12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815196" y="6474789"/>
            <a:ext cx="227204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r>
              <a:rPr lang="ru-RU" sz="1400" dirty="0" smtClean="0">
                <a:latin typeface="Arial"/>
                <a:cs typeface="Arial"/>
              </a:rPr>
              <a:t>10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06400" y="188976"/>
            <a:ext cx="7575867" cy="479425"/>
          </a:xfrm>
          <a:prstGeom prst="rect">
            <a:avLst/>
          </a:prstGeom>
          <a:solidFill>
            <a:srgbClr val="800000"/>
          </a:solidFill>
        </p:spPr>
        <p:txBody>
          <a:bodyPr vert="horz" wrap="square" lIns="0" tIns="5715" rIns="0" bIns="0" rtlCol="0">
            <a:spAutoFit/>
          </a:bodyPr>
          <a:lstStyle/>
          <a:p>
            <a:pPr algn="ctr">
              <a:lnSpc>
                <a:spcPts val="1920"/>
              </a:lnSpc>
              <a:spcBef>
                <a:spcPts val="45"/>
              </a:spcBef>
            </a:pPr>
            <a:r>
              <a:rPr b="1" i="1" spc="-10" dirty="0">
                <a:solidFill>
                  <a:srgbClr val="FFFF00"/>
                </a:solidFill>
                <a:latin typeface="Arial"/>
                <a:cs typeface="Arial"/>
              </a:rPr>
              <a:t>С.А.Матасов. </a:t>
            </a:r>
            <a:r>
              <a:rPr b="1" i="1" spc="-10" dirty="0" err="1">
                <a:solidFill>
                  <a:srgbClr val="FFFF00"/>
                </a:solidFill>
                <a:latin typeface="Arial"/>
                <a:cs typeface="Arial"/>
              </a:rPr>
              <a:t>Перспективы</a:t>
            </a:r>
            <a:r>
              <a:rPr b="1" i="1" spc="-10" dirty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lang="ru-RU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диагностики и лечения </a:t>
            </a:r>
            <a:r>
              <a:rPr b="1" i="1" spc="-25" dirty="0" smtClean="0">
                <a:solidFill>
                  <a:srgbClr val="FFFF00"/>
                </a:solidFill>
                <a:latin typeface="Arial"/>
                <a:cs typeface="Arial"/>
              </a:rPr>
              <a:t>РТК</a:t>
            </a:r>
            <a:endParaRPr dirty="0">
              <a:latin typeface="Arial"/>
              <a:cs typeface="Arial"/>
            </a:endParaRPr>
          </a:p>
          <a:p>
            <a:pPr algn="ctr">
              <a:lnSpc>
                <a:spcPts val="1680"/>
              </a:lnSpc>
            </a:pPr>
            <a:r>
              <a:rPr b="1" i="1" dirty="0">
                <a:solidFill>
                  <a:srgbClr val="FFFF00"/>
                </a:solidFill>
                <a:latin typeface="Arial"/>
                <a:cs typeface="Arial"/>
              </a:rPr>
              <a:t>Часть </a:t>
            </a:r>
            <a:r>
              <a:rPr b="1" i="1" spc="-5" dirty="0">
                <a:solidFill>
                  <a:srgbClr val="FFFF00"/>
                </a:solidFill>
                <a:latin typeface="Arial"/>
                <a:cs typeface="Arial"/>
              </a:rPr>
              <a:t>2. </a:t>
            </a:r>
            <a:r>
              <a:rPr lang="ru-RU" b="1" i="1" spc="-5" dirty="0" err="1" smtClean="0">
                <a:solidFill>
                  <a:srgbClr val="FFFF00"/>
                </a:solidFill>
                <a:latin typeface="Arial"/>
                <a:cs typeface="Arial"/>
              </a:rPr>
              <a:t>Антеград</a:t>
            </a:r>
            <a:r>
              <a:rPr b="1" i="1" spc="-5" dirty="0" err="1" smtClean="0">
                <a:solidFill>
                  <a:srgbClr val="FFFF00"/>
                </a:solidFill>
                <a:latin typeface="Arial"/>
                <a:cs typeface="Arial"/>
              </a:rPr>
              <a:t>ный</a:t>
            </a:r>
            <a:r>
              <a:rPr b="1" i="1" spc="-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b="1" i="1" spc="-10" dirty="0">
                <a:solidFill>
                  <a:srgbClr val="FFFF00"/>
                </a:solidFill>
                <a:latin typeface="Arial"/>
                <a:cs typeface="Arial"/>
              </a:rPr>
              <a:t>метод </a:t>
            </a:r>
            <a:r>
              <a:rPr b="1" i="1" dirty="0">
                <a:solidFill>
                  <a:srgbClr val="FFFF00"/>
                </a:solidFill>
                <a:latin typeface="Arial"/>
                <a:cs typeface="Arial"/>
              </a:rPr>
              <a:t>мытья</a:t>
            </a:r>
            <a:r>
              <a:rPr b="1" i="1" spc="-55" dirty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b="1" i="1" spc="-10" dirty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45770" y="849630"/>
            <a:ext cx="8369426" cy="2018501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2379980">
              <a:lnSpc>
                <a:spcPct val="100000"/>
              </a:lnSpc>
              <a:spcBef>
                <a:spcPts val="420"/>
              </a:spcBef>
            </a:pPr>
            <a:r>
              <a:rPr lang="ru-RU" sz="1800" b="1" dirty="0" smtClean="0">
                <a:latin typeface="Arial"/>
                <a:cs typeface="Arial"/>
              </a:rPr>
              <a:t>10. </a:t>
            </a:r>
            <a:r>
              <a:rPr sz="1800" b="1" dirty="0" err="1" smtClean="0">
                <a:latin typeface="Arial"/>
                <a:cs typeface="Arial"/>
              </a:rPr>
              <a:t>Основные</a:t>
            </a:r>
            <a:r>
              <a:rPr sz="1800" b="1" dirty="0" smtClean="0">
                <a:latin typeface="Arial"/>
                <a:cs typeface="Arial"/>
              </a:rPr>
              <a:t> </a:t>
            </a:r>
            <a:r>
              <a:rPr sz="1800" b="1" spc="-15" dirty="0">
                <a:latin typeface="Arial"/>
                <a:cs typeface="Arial"/>
              </a:rPr>
              <a:t>источники</a:t>
            </a:r>
            <a:r>
              <a:rPr sz="1800" b="1" spc="55" dirty="0">
                <a:latin typeface="Arial"/>
                <a:cs typeface="Arial"/>
              </a:rPr>
              <a:t> </a:t>
            </a:r>
            <a:r>
              <a:rPr sz="1800" b="1" spc="-15" dirty="0">
                <a:latin typeface="Arial"/>
                <a:cs typeface="Arial"/>
              </a:rPr>
              <a:t>информации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19"/>
              </a:spcBef>
              <a:buClr>
                <a:srgbClr val="000000"/>
              </a:buClr>
              <a:buAutoNum type="arabicPeriod" startAt="13"/>
              <a:tabLst>
                <a:tab pos="352425" algn="l"/>
                <a:tab pos="353060" algn="l"/>
              </a:tabLst>
            </a:pPr>
            <a:r>
              <a:rPr lang="ru-RU" sz="1200" u="sng" spc="-10" dirty="0" smtClean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200" u="sng" spc="-10" dirty="0" smtClean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4"/>
              </a:rPr>
              <a:t>http</a:t>
            </a:r>
            <a:r>
              <a:rPr sz="1200" u="sng" spc="-10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4"/>
              </a:rPr>
              <a:t>://worldwide.espacenet.com/publicationDetails/originalDocument?FT=D&amp;date=20071112&amp;DB=EPODOC&amp;locale=en</a:t>
            </a:r>
            <a:endParaRPr sz="1200" dirty="0">
              <a:latin typeface="Arial"/>
              <a:cs typeface="Arial"/>
            </a:endParaRPr>
          </a:p>
          <a:p>
            <a:pPr marL="469900" marR="83820" indent="-114300">
              <a:lnSpc>
                <a:spcPct val="100000"/>
              </a:lnSpc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4"/>
              </a:rPr>
              <a:t>_EP&amp;CC=U</a:t>
            </a: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5"/>
              </a:rPr>
              <a:t>A&amp;NR=80828C2&amp;KC=C2&amp;ND=4</a:t>
            </a:r>
            <a:r>
              <a:rPr sz="1200" spc="-5" dirty="0">
                <a:solidFill>
                  <a:srgbClr val="CC0099"/>
                </a:solidFill>
                <a:latin typeface="Arial"/>
                <a:cs typeface="Arial"/>
                <a:hlinkClick r:id="rId5"/>
              </a:rPr>
              <a:t> </a:t>
            </a:r>
            <a:r>
              <a:rPr sz="1200" dirty="0">
                <a:latin typeface="Arial"/>
                <a:cs typeface="Arial"/>
              </a:rPr>
              <a:t>Matasov </a:t>
            </a:r>
            <a:r>
              <a:rPr sz="1200" spc="-5" dirty="0">
                <a:latin typeface="Arial"/>
                <a:cs typeface="Arial"/>
              </a:rPr>
              <a:t>S.,</a:t>
            </a:r>
            <a:r>
              <a:rPr sz="1200" spc="-5" dirty="0">
                <a:latin typeface="Liberation Sans Narrow"/>
                <a:cs typeface="Liberation Sans Narrow"/>
              </a:rPr>
              <a:t>Disposable Intestinal </a:t>
            </a:r>
            <a:r>
              <a:rPr sz="1200" dirty="0">
                <a:latin typeface="Liberation Sans Narrow"/>
                <a:cs typeface="Liberation Sans Narrow"/>
              </a:rPr>
              <a:t>Intubator </a:t>
            </a:r>
            <a:r>
              <a:rPr sz="1200" spc="-5" dirty="0">
                <a:latin typeface="Liberation Sans Narrow"/>
                <a:cs typeface="Liberation Sans Narrow"/>
              </a:rPr>
              <a:t>with Drain </a:t>
            </a:r>
            <a:r>
              <a:rPr sz="1200" dirty="0">
                <a:latin typeface="Liberation Sans Narrow"/>
                <a:cs typeface="Liberation Sans Narrow"/>
              </a:rPr>
              <a:t>and Irrigator</a:t>
            </a:r>
            <a:r>
              <a:rPr sz="1200" dirty="0">
                <a:latin typeface="Arial"/>
                <a:cs typeface="Arial"/>
              </a:rPr>
              <a:t>, patent of </a:t>
            </a:r>
            <a:r>
              <a:rPr sz="1200" spc="-5" dirty="0">
                <a:latin typeface="Arial"/>
                <a:cs typeface="Arial"/>
              </a:rPr>
              <a:t>Ukraine  UA80828,</a:t>
            </a:r>
            <a:r>
              <a:rPr sz="1200" spc="-40" dirty="0">
                <a:latin typeface="Arial"/>
                <a:cs typeface="Arial"/>
              </a:rPr>
              <a:t> </a:t>
            </a:r>
            <a:r>
              <a:rPr sz="1200" spc="-15" dirty="0">
                <a:latin typeface="Arial"/>
                <a:cs typeface="Arial"/>
              </a:rPr>
              <a:t>12.11.07</a:t>
            </a:r>
            <a:endParaRPr sz="12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buClr>
                <a:srgbClr val="000000"/>
              </a:buClr>
              <a:buAutoNum type="arabicPeriod" startAt="14"/>
              <a:tabLst>
                <a:tab pos="352425" algn="l"/>
                <a:tab pos="353060" algn="l"/>
              </a:tabLst>
            </a:pPr>
            <a:r>
              <a:rPr lang="ru-RU" sz="1200" u="sng" spc="-5" dirty="0" smtClean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6"/>
              </a:rPr>
              <a:t> </a:t>
            </a:r>
            <a:r>
              <a:rPr sz="1200" u="sng" spc="-5" dirty="0" smtClean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6"/>
              </a:rPr>
              <a:t>http</a:t>
            </a: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6"/>
              </a:rPr>
              <a:t>://worldwide.espacenet.com/publicationDetails/originalDocument?FT=D&amp;date=20030320&amp;DB=EPODOC&amp;locale=en</a:t>
            </a:r>
            <a:endParaRPr sz="1200" dirty="0">
              <a:latin typeface="Arial"/>
              <a:cs typeface="Arial"/>
            </a:endParaRPr>
          </a:p>
          <a:p>
            <a:pPr marL="355600">
              <a:lnSpc>
                <a:spcPct val="100000"/>
              </a:lnSpc>
            </a:pPr>
            <a:r>
              <a:rPr sz="1200" u="sng" spc="-10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6"/>
              </a:rPr>
              <a:t>_EP&amp;CC=</a:t>
            </a:r>
            <a:r>
              <a:rPr sz="1200" u="sng" spc="-10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7"/>
              </a:rPr>
              <a:t>LV&amp;NR=12963B&amp;KC=B&amp;ND=4</a:t>
            </a:r>
            <a:r>
              <a:rPr sz="1200" spc="-10" dirty="0">
                <a:solidFill>
                  <a:srgbClr val="CC0099"/>
                </a:solidFill>
                <a:latin typeface="Arial"/>
                <a:cs typeface="Arial"/>
                <a:hlinkClick r:id="rId7"/>
              </a:rPr>
              <a:t> </a:t>
            </a:r>
            <a:r>
              <a:rPr sz="1200" spc="-5" dirty="0">
                <a:latin typeface="Arial"/>
                <a:cs typeface="Arial"/>
              </a:rPr>
              <a:t>Matasov </a:t>
            </a:r>
            <a:r>
              <a:rPr sz="1200" dirty="0">
                <a:latin typeface="Arial"/>
                <a:cs typeface="Arial"/>
              </a:rPr>
              <a:t>S., </a:t>
            </a:r>
            <a:r>
              <a:rPr sz="1200" spc="-5" dirty="0">
                <a:latin typeface="Arial"/>
                <a:cs typeface="Arial"/>
              </a:rPr>
              <a:t>Disposable anal </a:t>
            </a:r>
            <a:r>
              <a:rPr sz="1200" dirty="0">
                <a:latin typeface="Arial"/>
                <a:cs typeface="Arial"/>
              </a:rPr>
              <a:t>Intubator </a:t>
            </a:r>
            <a:r>
              <a:rPr sz="1200" spc="-10" dirty="0">
                <a:latin typeface="Arial"/>
                <a:cs typeface="Arial"/>
              </a:rPr>
              <a:t>with </a:t>
            </a:r>
            <a:r>
              <a:rPr sz="1200" spc="-5" dirty="0">
                <a:latin typeface="Arial"/>
                <a:cs typeface="Arial"/>
              </a:rPr>
              <a:t>drainage </a:t>
            </a:r>
            <a:r>
              <a:rPr sz="1200" dirty="0">
                <a:latin typeface="Arial"/>
                <a:cs typeface="Arial"/>
              </a:rPr>
              <a:t>and</a:t>
            </a:r>
            <a:r>
              <a:rPr sz="1200" spc="-5" dirty="0">
                <a:latin typeface="Arial"/>
                <a:cs typeface="Arial"/>
              </a:rPr>
              <a:t> </a:t>
            </a:r>
            <a:r>
              <a:rPr sz="1200" spc="-5" dirty="0" err="1" smtClean="0">
                <a:latin typeface="Arial"/>
                <a:cs typeface="Arial"/>
              </a:rPr>
              <a:t>recanalizator</a:t>
            </a:r>
            <a:r>
              <a:rPr sz="1200" spc="-5" dirty="0" smtClean="0">
                <a:latin typeface="Arial"/>
                <a:cs typeface="Arial"/>
              </a:rPr>
              <a:t>-</a:t>
            </a:r>
            <a:r>
              <a:rPr lang="ru-RU" sz="1200" spc="-5" dirty="0" smtClean="0">
                <a:latin typeface="Arial"/>
                <a:cs typeface="Arial"/>
              </a:rPr>
              <a:t> </a:t>
            </a:r>
            <a:r>
              <a:rPr sz="1200" spc="-5" dirty="0" smtClean="0">
                <a:latin typeface="Arial"/>
                <a:cs typeface="Arial"/>
              </a:rPr>
              <a:t>Irrigator,</a:t>
            </a:r>
            <a:r>
              <a:rPr lang="ru-RU" sz="1200" spc="-5" dirty="0" smtClean="0">
                <a:latin typeface="Arial"/>
                <a:cs typeface="Arial"/>
              </a:rPr>
              <a:t> </a:t>
            </a:r>
            <a:r>
              <a:rPr sz="1200" dirty="0" smtClean="0">
                <a:latin typeface="Arial"/>
                <a:cs typeface="Arial"/>
              </a:rPr>
              <a:t>patent </a:t>
            </a:r>
            <a:r>
              <a:rPr sz="1200" spc="-5" dirty="0">
                <a:latin typeface="Arial"/>
                <a:cs typeface="Arial"/>
              </a:rPr>
              <a:t>of Latvia </a:t>
            </a:r>
            <a:r>
              <a:rPr sz="1200" spc="-15" dirty="0">
                <a:latin typeface="Arial"/>
                <a:cs typeface="Arial"/>
              </a:rPr>
              <a:t>LV12963,</a:t>
            </a:r>
            <a:r>
              <a:rPr sz="1200" spc="-80" dirty="0">
                <a:latin typeface="Arial"/>
                <a:cs typeface="Arial"/>
              </a:rPr>
              <a:t> </a:t>
            </a:r>
            <a:r>
              <a:rPr sz="1200" spc="-5" dirty="0" smtClean="0">
                <a:latin typeface="Arial"/>
                <a:cs typeface="Arial"/>
              </a:rPr>
              <a:t>20.03.2003.</a:t>
            </a:r>
            <a:endParaRPr lang="ru-RU" sz="1200" spc="-5" dirty="0" smtClean="0">
              <a:latin typeface="Arial"/>
              <a:cs typeface="Arial"/>
            </a:endParaRPr>
          </a:p>
          <a:p>
            <a:r>
              <a:rPr lang="ru-RU" sz="1200" spc="-5" dirty="0" smtClean="0">
                <a:latin typeface="Arial"/>
                <a:cs typeface="Arial"/>
              </a:rPr>
              <a:t>15. </a:t>
            </a:r>
            <a:r>
              <a:rPr sz="1200" spc="-5" dirty="0" err="1" smtClean="0">
                <a:latin typeface="Arial"/>
                <a:cs typeface="Arial"/>
              </a:rPr>
              <a:t>Матасов</a:t>
            </a:r>
            <a:r>
              <a:rPr sz="1200" spc="-5" dirty="0" smtClean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С.А., Кишечный дренаж, авторское </a:t>
            </a:r>
            <a:r>
              <a:rPr sz="1200" spc="-10" dirty="0">
                <a:latin typeface="Arial"/>
                <a:cs typeface="Arial"/>
              </a:rPr>
              <a:t>свидетельство </a:t>
            </a:r>
            <a:r>
              <a:rPr sz="1200" spc="-5" dirty="0">
                <a:latin typeface="Arial"/>
                <a:cs typeface="Arial"/>
              </a:rPr>
              <a:t>СССР </a:t>
            </a:r>
            <a:r>
              <a:rPr sz="1200" dirty="0">
                <a:latin typeface="Arial"/>
                <a:cs typeface="Arial"/>
              </a:rPr>
              <a:t>№ </a:t>
            </a:r>
            <a:r>
              <a:rPr sz="1200" spc="-5" dirty="0">
                <a:latin typeface="Arial"/>
                <a:cs typeface="Arial"/>
              </a:rPr>
              <a:t>927254, </a:t>
            </a:r>
            <a:r>
              <a:rPr sz="1200" dirty="0">
                <a:latin typeface="Arial"/>
                <a:cs typeface="Arial"/>
              </a:rPr>
              <a:t>1982. </a:t>
            </a:r>
            <a:r>
              <a:rPr sz="1200" spc="-10" dirty="0" err="1" smtClean="0">
                <a:latin typeface="Arial"/>
                <a:cs typeface="Arial"/>
              </a:rPr>
              <a:t>Бюллетень</a:t>
            </a:r>
            <a:r>
              <a:rPr lang="ru-RU" sz="1200" spc="-10" dirty="0" smtClean="0">
                <a:latin typeface="Arial"/>
                <a:cs typeface="Arial"/>
              </a:rPr>
              <a:t> 18. </a:t>
            </a:r>
          </a:p>
          <a:p>
            <a:pPr marL="12700">
              <a:lnSpc>
                <a:spcPts val="1080"/>
              </a:lnSpc>
              <a:tabLst>
                <a:tab pos="292100" algn="l"/>
              </a:tabLst>
            </a:pPr>
            <a:r>
              <a:rPr lang="ru-RU" sz="1200" spc="-10" dirty="0" smtClean="0">
                <a:latin typeface="Arial"/>
                <a:cs typeface="Arial"/>
              </a:rPr>
              <a:t>16. </a:t>
            </a:r>
            <a:r>
              <a:rPr lang="ru-RU" sz="1200" spc="-5" dirty="0">
                <a:latin typeface="Arial"/>
                <a:cs typeface="Arial"/>
              </a:rPr>
              <a:t>Матасов С.А. Проблемы и перспективы интубации кишечника, </a:t>
            </a:r>
            <a:r>
              <a:rPr lang="ru-RU" sz="1200" spc="-5" dirty="0">
                <a:latin typeface="Arial"/>
                <a:cs typeface="Arial"/>
                <a:hlinkClick r:id="rId8" action="ppaction://hlinkfile"/>
              </a:rPr>
              <a:t>book.pdf</a:t>
            </a:r>
            <a:r>
              <a:rPr lang="ru-RU" sz="1200" spc="-5" dirty="0">
                <a:latin typeface="Arial"/>
                <a:cs typeface="Arial"/>
              </a:rPr>
              <a:t> , </a:t>
            </a:r>
            <a:endParaRPr lang="lv-LV" sz="1200" spc="-5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200" dirty="0">
              <a:latin typeface="Arial"/>
              <a:cs typeface="Arial"/>
            </a:endParaRPr>
          </a:p>
        </p:txBody>
      </p:sp>
      <p:sp>
        <p:nvSpPr>
          <p:cNvPr id="8" name="TextBox 14"/>
          <p:cNvSpPr txBox="1"/>
          <p:nvPr/>
        </p:nvSpPr>
        <p:spPr>
          <a:xfrm>
            <a:off x="380051" y="6489000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3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115300" y="195326"/>
            <a:ext cx="762000" cy="231775"/>
          </a:xfrm>
          <a:custGeom>
            <a:avLst/>
            <a:gdLst/>
            <a:ahLst/>
            <a:cxnLst/>
            <a:rect l="l" t="t" r="r" b="b"/>
            <a:pathLst>
              <a:path w="762000" h="231775">
                <a:moveTo>
                  <a:pt x="0" y="231775"/>
                </a:moveTo>
                <a:lnTo>
                  <a:pt x="762000" y="231775"/>
                </a:lnTo>
                <a:lnTo>
                  <a:pt x="762000" y="0"/>
                </a:lnTo>
                <a:lnTo>
                  <a:pt x="0" y="0"/>
                </a:lnTo>
                <a:lnTo>
                  <a:pt x="0" y="231775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115300" y="195326"/>
            <a:ext cx="762000" cy="231775"/>
          </a:xfrm>
          <a:custGeom>
            <a:avLst/>
            <a:gdLst/>
            <a:ahLst/>
            <a:cxnLst/>
            <a:rect l="l" t="t" r="r" b="b"/>
            <a:pathLst>
              <a:path w="762000" h="231775">
                <a:moveTo>
                  <a:pt x="0" y="231775"/>
                </a:moveTo>
                <a:lnTo>
                  <a:pt x="762000" y="231775"/>
                </a:lnTo>
                <a:lnTo>
                  <a:pt x="762000" y="0"/>
                </a:lnTo>
                <a:lnTo>
                  <a:pt x="0" y="0"/>
                </a:lnTo>
                <a:lnTo>
                  <a:pt x="0" y="231775"/>
                </a:lnTo>
                <a:close/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205596" y="203453"/>
            <a:ext cx="586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Arial"/>
                <a:cs typeface="Arial"/>
              </a:rPr>
              <a:t>В</a:t>
            </a:r>
            <a:r>
              <a:rPr sz="1200" b="1" spc="-10" dirty="0">
                <a:latin typeface="Arial"/>
                <a:cs typeface="Arial"/>
              </a:rPr>
              <a:t>п</a:t>
            </a:r>
            <a:r>
              <a:rPr sz="1200" b="1" dirty="0">
                <a:latin typeface="Arial"/>
                <a:cs typeface="Arial"/>
              </a:rPr>
              <a:t>еред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105775" y="501650"/>
            <a:ext cx="765175" cy="231775"/>
          </a:xfrm>
          <a:custGeom>
            <a:avLst/>
            <a:gdLst/>
            <a:ahLst/>
            <a:cxnLst/>
            <a:rect l="l" t="t" r="r" b="b"/>
            <a:pathLst>
              <a:path w="765175" h="231775">
                <a:moveTo>
                  <a:pt x="0" y="231775"/>
                </a:moveTo>
                <a:lnTo>
                  <a:pt x="765175" y="231775"/>
                </a:lnTo>
                <a:lnTo>
                  <a:pt x="765175" y="0"/>
                </a:lnTo>
                <a:lnTo>
                  <a:pt x="0" y="0"/>
                </a:lnTo>
                <a:lnTo>
                  <a:pt x="0" y="231775"/>
                </a:lnTo>
                <a:close/>
              </a:path>
            </a:pathLst>
          </a:custGeom>
          <a:solidFill>
            <a:srgbClr val="FFFF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105775" y="501650"/>
            <a:ext cx="765175" cy="231775"/>
          </a:xfrm>
          <a:custGeom>
            <a:avLst/>
            <a:gdLst/>
            <a:ahLst/>
            <a:cxnLst/>
            <a:rect l="l" t="t" r="r" b="b"/>
            <a:pathLst>
              <a:path w="765175" h="231775">
                <a:moveTo>
                  <a:pt x="0" y="231775"/>
                </a:moveTo>
                <a:lnTo>
                  <a:pt x="765175" y="231775"/>
                </a:lnTo>
                <a:lnTo>
                  <a:pt x="765175" y="0"/>
                </a:lnTo>
                <a:lnTo>
                  <a:pt x="0" y="0"/>
                </a:lnTo>
                <a:lnTo>
                  <a:pt x="0" y="231775"/>
                </a:lnTo>
                <a:close/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169020" y="510032"/>
            <a:ext cx="64579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Arial"/>
                <a:cs typeface="Arial"/>
                <a:hlinkClick r:id="rId2"/>
              </a:rPr>
              <a:t>Главная</a:t>
            </a:r>
            <a:endParaRPr sz="120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5400">
              <a:lnSpc>
                <a:spcPts val="165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11" name="object 11"/>
          <p:cNvSpPr txBox="1"/>
          <p:nvPr/>
        </p:nvSpPr>
        <p:spPr>
          <a:xfrm>
            <a:off x="413816" y="952500"/>
            <a:ext cx="8372933" cy="580094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2860" algn="just">
              <a:lnSpc>
                <a:spcPct val="100000"/>
              </a:lnSpc>
              <a:spcBef>
                <a:spcPts val="600"/>
              </a:spcBef>
              <a:tabLst>
                <a:tab pos="328295" algn="l"/>
              </a:tabLst>
            </a:pPr>
            <a:endParaRPr lang="lv-LV" sz="1600" spc="-20" dirty="0" smtClean="0">
              <a:latin typeface="Arial"/>
              <a:cs typeface="Arial"/>
            </a:endParaRPr>
          </a:p>
          <a:p>
            <a:pPr marL="12700" marR="22860" algn="just">
              <a:lnSpc>
                <a:spcPct val="100000"/>
              </a:lnSpc>
              <a:tabLst>
                <a:tab pos="328295" algn="l"/>
              </a:tabLst>
            </a:pPr>
            <a:r>
              <a:rPr lang="ru-RU" sz="1600" u="sng" spc="-20" dirty="0" smtClean="0">
                <a:latin typeface="Arial"/>
                <a:cs typeface="Arial"/>
              </a:rPr>
              <a:t>Традиционная очистка колон</a:t>
            </a:r>
            <a:r>
              <a:rPr lang="ru-RU" sz="1600" spc="-20" dirty="0" smtClean="0">
                <a:latin typeface="Arial"/>
                <a:cs typeface="Arial"/>
              </a:rPr>
              <a:t> исключает неотложное исследование, т. к. </a:t>
            </a:r>
            <a:r>
              <a:rPr lang="ru-RU" sz="1600" spc="-10" dirty="0" smtClean="0">
                <a:latin typeface="Arial"/>
                <a:cs typeface="Arial"/>
              </a:rPr>
              <a:t>занимает </a:t>
            </a:r>
            <a:r>
              <a:rPr lang="ru-RU" sz="1600" spc="-5" dirty="0">
                <a:latin typeface="Arial"/>
                <a:cs typeface="Arial"/>
              </a:rPr>
              <a:t>около </a:t>
            </a:r>
            <a:r>
              <a:rPr lang="ru-RU" sz="1600" spc="-10" dirty="0">
                <a:latin typeface="Arial"/>
                <a:cs typeface="Arial"/>
              </a:rPr>
              <a:t>суток</a:t>
            </a:r>
            <a:r>
              <a:rPr lang="ru-RU" sz="1600" spc="-5" dirty="0" smtClean="0">
                <a:latin typeface="Arial"/>
                <a:cs typeface="Arial"/>
              </a:rPr>
              <a:t>. Она </a:t>
            </a:r>
            <a:r>
              <a:rPr lang="ru-RU" sz="1600" spc="-10" dirty="0" smtClean="0">
                <a:latin typeface="Arial"/>
                <a:cs typeface="Arial"/>
              </a:rPr>
              <a:t>включает </a:t>
            </a:r>
            <a:r>
              <a:rPr lang="ru-RU" sz="1600" spc="-10" dirty="0" err="1" smtClean="0">
                <a:latin typeface="Arial"/>
                <a:cs typeface="Arial"/>
              </a:rPr>
              <a:t>бесшлаковые</a:t>
            </a:r>
            <a:r>
              <a:rPr lang="ru-RU" sz="1600" spc="-10" dirty="0" smtClean="0">
                <a:latin typeface="Arial"/>
                <a:cs typeface="Arial"/>
              </a:rPr>
              <a:t> </a:t>
            </a:r>
            <a:r>
              <a:rPr lang="ru-RU" sz="1600" spc="-35" dirty="0" smtClean="0">
                <a:latin typeface="Arial"/>
                <a:cs typeface="Arial"/>
              </a:rPr>
              <a:t>диеты, прием </a:t>
            </a:r>
            <a:r>
              <a:rPr lang="ru-RU" sz="1600" spc="-10" dirty="0" smtClean="0">
                <a:latin typeface="Arial"/>
                <a:cs typeface="Arial"/>
              </a:rPr>
              <a:t>слабительных,</a:t>
            </a:r>
            <a:r>
              <a:rPr lang="ru-RU" sz="1600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ректальные клизмы </a:t>
            </a:r>
            <a:r>
              <a:rPr lang="ru-RU" sz="1600" spc="-65" dirty="0">
                <a:solidFill>
                  <a:schemeClr val="tx2"/>
                </a:solidFill>
                <a:latin typeface="Arial"/>
                <a:cs typeface="Arial"/>
              </a:rPr>
              <a:t>[</a:t>
            </a:r>
            <a:r>
              <a:rPr lang="ru-RU" sz="1600" u="heavy" spc="-65" dirty="0" smtClean="0">
                <a:solidFill>
                  <a:schemeClr val="tx2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1-</a:t>
            </a:r>
            <a:r>
              <a:rPr lang="ru-RU" sz="1600" u="heavy" spc="-5" dirty="0" smtClean="0">
                <a:solidFill>
                  <a:schemeClr val="tx2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4</a:t>
            </a:r>
            <a:r>
              <a:rPr lang="ru-RU" sz="1600" spc="-5" dirty="0" smtClean="0">
                <a:solidFill>
                  <a:schemeClr val="tx2"/>
                </a:solidFill>
                <a:latin typeface="Arial"/>
                <a:cs typeface="Arial"/>
              </a:rPr>
              <a:t>]</a:t>
            </a:r>
            <a:r>
              <a:rPr lang="ru-RU" sz="1600" spc="-5" dirty="0" smtClean="0">
                <a:latin typeface="Arial"/>
                <a:cs typeface="Arial"/>
              </a:rPr>
              <a:t>. Ограниченные возможности этого метода и, как следствие, некачественная подготовка колон являются причиной:</a:t>
            </a:r>
          </a:p>
          <a:p>
            <a:pPr marL="720000" marR="22860" indent="-285750" algn="just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328295" algn="l"/>
              </a:tabLst>
            </a:pPr>
            <a:r>
              <a:rPr lang="ru-RU" sz="1600" spc="-5" dirty="0" smtClean="0">
                <a:latin typeface="Arial"/>
                <a:cs typeface="Arial"/>
              </a:rPr>
              <a:t>Пропуска аденом в 42-48%.</a:t>
            </a:r>
          </a:p>
          <a:p>
            <a:pPr marL="720000" marR="22860" indent="-285750" algn="just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328295" algn="l"/>
              </a:tabLst>
            </a:pPr>
            <a:r>
              <a:rPr lang="ru-RU" sz="1600" spc="-5" dirty="0" smtClean="0">
                <a:latin typeface="Arial"/>
                <a:cs typeface="Arial"/>
              </a:rPr>
              <a:t>Длительных колоноскопий.</a:t>
            </a:r>
          </a:p>
          <a:p>
            <a:pPr marL="720000" marR="22860" indent="-285750" algn="just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328295" algn="l"/>
              </a:tabLst>
            </a:pPr>
            <a:r>
              <a:rPr lang="ru-RU" sz="1600" spc="-5" dirty="0" smtClean="0">
                <a:latin typeface="Arial"/>
                <a:cs typeface="Arial"/>
              </a:rPr>
              <a:t>Частых повторных колоноскопий и связанных </a:t>
            </a:r>
            <a:r>
              <a:rPr lang="ru-RU" sz="1600" spc="-5" dirty="0">
                <a:latin typeface="Arial"/>
                <a:cs typeface="Arial"/>
              </a:rPr>
              <a:t>с этим </a:t>
            </a:r>
            <a:r>
              <a:rPr lang="ru-RU" sz="1600" spc="-5" dirty="0" smtClean="0">
                <a:latin typeface="Arial"/>
                <a:cs typeface="Arial"/>
              </a:rPr>
              <a:t>повышенных затрат. </a:t>
            </a:r>
          </a:p>
          <a:p>
            <a:pPr marL="720000" marR="22860" indent="-285750" algn="just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328295" algn="l"/>
              </a:tabLst>
            </a:pPr>
            <a:r>
              <a:rPr lang="ru-RU" sz="1600" spc="-5" dirty="0" smtClean="0">
                <a:latin typeface="Arial"/>
                <a:cs typeface="Arial"/>
              </a:rPr>
              <a:t>Неполных </a:t>
            </a:r>
            <a:r>
              <a:rPr lang="ru-RU" sz="1600" spc="-5" dirty="0">
                <a:latin typeface="Arial"/>
                <a:cs typeface="Arial"/>
              </a:rPr>
              <a:t>колоноскопий </a:t>
            </a:r>
            <a:r>
              <a:rPr lang="ru-RU" sz="1600" spc="-5" dirty="0" smtClean="0">
                <a:latin typeface="Arial"/>
                <a:cs typeface="Arial"/>
              </a:rPr>
              <a:t>в </a:t>
            </a:r>
            <a:r>
              <a:rPr lang="ru-RU" sz="1600" spc="-5" dirty="0">
                <a:latin typeface="Arial"/>
                <a:cs typeface="Arial"/>
              </a:rPr>
              <a:t>20</a:t>
            </a:r>
            <a:r>
              <a:rPr lang="ru-RU" sz="1600" spc="-5" dirty="0" smtClean="0">
                <a:latin typeface="Arial"/>
                <a:cs typeface="Arial"/>
              </a:rPr>
              <a:t>%-</a:t>
            </a:r>
            <a:r>
              <a:rPr lang="ru-RU" sz="1600" spc="-5" dirty="0">
                <a:latin typeface="Arial"/>
                <a:cs typeface="Arial"/>
              </a:rPr>
              <a:t>70</a:t>
            </a:r>
            <a:r>
              <a:rPr lang="ru-RU" sz="1600" spc="-5" dirty="0" smtClean="0">
                <a:latin typeface="Arial"/>
                <a:cs typeface="Arial"/>
              </a:rPr>
              <a:t>%</a:t>
            </a:r>
            <a:r>
              <a:rPr lang="ru-RU" sz="1600" spc="-65" dirty="0">
                <a:solidFill>
                  <a:srgbClr val="CC0099"/>
                </a:solidFill>
                <a:latin typeface="Arial"/>
                <a:cs typeface="Arial"/>
              </a:rPr>
              <a:t>.</a:t>
            </a:r>
            <a:endParaRPr lang="ru-RU" sz="1600" spc="-65" dirty="0" smtClean="0">
              <a:solidFill>
                <a:srgbClr val="CC0099"/>
              </a:solidFill>
              <a:latin typeface="Arial"/>
              <a:cs typeface="Arial"/>
            </a:endParaRPr>
          </a:p>
          <a:p>
            <a:pPr marR="22860" algn="just">
              <a:lnSpc>
                <a:spcPct val="100000"/>
              </a:lnSpc>
              <a:tabLst>
                <a:tab pos="328295" algn="l"/>
              </a:tabLst>
            </a:pPr>
            <a:r>
              <a:rPr lang="ru-RU" sz="1600" spc="-5" dirty="0" smtClean="0">
                <a:latin typeface="Arial"/>
                <a:cs typeface="Arial"/>
              </a:rPr>
              <a:t>В этой связи эксперты считают, что адекватный уровень подготовки колон необходимо повысить до 85%-90%, а качество подготовки кишечника должно быть документировано </a:t>
            </a:r>
            <a:r>
              <a:rPr lang="ru-RU" sz="1600" spc="-65" dirty="0" smtClean="0">
                <a:solidFill>
                  <a:srgbClr val="CC0099"/>
                </a:solidFill>
                <a:latin typeface="Arial"/>
                <a:cs typeface="Arial"/>
                <a:hlinkClick r:id="rId3"/>
              </a:rPr>
              <a:t>[6</a:t>
            </a:r>
            <a:r>
              <a:rPr lang="ru-RU" sz="1600" spc="-5" dirty="0" smtClean="0">
                <a:solidFill>
                  <a:srgbClr val="CC0099"/>
                </a:solidFill>
                <a:latin typeface="Arial"/>
                <a:cs typeface="Arial"/>
                <a:hlinkClick r:id="rId3"/>
              </a:rPr>
              <a:t>]</a:t>
            </a:r>
            <a:r>
              <a:rPr lang="ru-RU" sz="1600" spc="-5" dirty="0" smtClean="0">
                <a:solidFill>
                  <a:schemeClr val="tx2"/>
                </a:solidFill>
                <a:latin typeface="Arial"/>
                <a:cs typeface="Arial"/>
              </a:rPr>
              <a:t>.</a:t>
            </a:r>
          </a:p>
          <a:p>
            <a:pPr marR="22860" algn="just">
              <a:lnSpc>
                <a:spcPct val="100000"/>
              </a:lnSpc>
              <a:spcBef>
                <a:spcPts val="800"/>
              </a:spcBef>
              <a:tabLst>
                <a:tab pos="328295" algn="l"/>
              </a:tabLst>
            </a:pPr>
            <a:r>
              <a:rPr lang="ru-RU" sz="1600" u="sng" spc="-5" dirty="0" smtClean="0">
                <a:latin typeface="Arial"/>
                <a:cs typeface="Arial"/>
              </a:rPr>
              <a:t>Применение клизм</a:t>
            </a:r>
            <a:r>
              <a:rPr lang="ru-RU" sz="1600" spc="-5" dirty="0">
                <a:latin typeface="Arial"/>
                <a:cs typeface="Arial"/>
              </a:rPr>
              <a:t>,</a:t>
            </a:r>
            <a:r>
              <a:rPr lang="ru-RU" sz="1600" spc="-5" dirty="0" smtClean="0">
                <a:latin typeface="Arial"/>
                <a:cs typeface="Arial"/>
              </a:rPr>
              <a:t> в том числе т. н. гидроколонотерапии </a:t>
            </a:r>
            <a:r>
              <a:rPr lang="ru-RU" sz="1600" spc="-25" dirty="0" smtClean="0">
                <a:latin typeface="Arial"/>
                <a:cs typeface="Arial"/>
              </a:rPr>
              <a:t>непригодно </a:t>
            </a:r>
            <a:r>
              <a:rPr lang="ru-RU" sz="1600" spc="-5" dirty="0" smtClean="0">
                <a:latin typeface="Arial"/>
                <a:cs typeface="Arial"/>
              </a:rPr>
              <a:t>для мытья колон </a:t>
            </a:r>
            <a:r>
              <a:rPr lang="ru-RU" sz="1600" spc="-25" dirty="0" smtClean="0">
                <a:latin typeface="Arial"/>
                <a:cs typeface="Arial"/>
              </a:rPr>
              <a:t>по анатомическим причинам. Это: подвижность петли сигмовидной ободочной кишки и </a:t>
            </a:r>
            <a:r>
              <a:rPr lang="ru-RU" sz="1600" spc="-10" dirty="0" smtClean="0">
                <a:latin typeface="Arial"/>
                <a:cs typeface="Arial"/>
              </a:rPr>
              <a:t>острый угол </a:t>
            </a:r>
            <a:r>
              <a:rPr lang="ru-RU" sz="1600" spc="-10" dirty="0">
                <a:latin typeface="Arial"/>
                <a:cs typeface="Arial"/>
              </a:rPr>
              <a:t>между </a:t>
            </a:r>
            <a:r>
              <a:rPr lang="ru-RU" sz="1600" spc="-10" dirty="0" smtClean="0">
                <a:latin typeface="Arial"/>
                <a:cs typeface="Arial"/>
              </a:rPr>
              <a:t>ней и</a:t>
            </a:r>
            <a:r>
              <a:rPr lang="ru-RU" sz="1600" spc="-25" dirty="0" smtClean="0">
                <a:latin typeface="Arial"/>
                <a:cs typeface="Arial"/>
              </a:rPr>
              <a:t> </a:t>
            </a:r>
            <a:r>
              <a:rPr lang="ru-RU" sz="1600" spc="-10" dirty="0" smtClean="0">
                <a:latin typeface="Arial"/>
                <a:cs typeface="Arial"/>
              </a:rPr>
              <a:t>нисходящей </a:t>
            </a:r>
            <a:r>
              <a:rPr lang="ru-RU" sz="1600" spc="-25" dirty="0">
                <a:latin typeface="Arial"/>
                <a:cs typeface="Arial"/>
              </a:rPr>
              <a:t>ободочной </a:t>
            </a:r>
            <a:r>
              <a:rPr lang="ru-RU" sz="1600" spc="-10" dirty="0" smtClean="0">
                <a:latin typeface="Arial"/>
                <a:cs typeface="Arial"/>
              </a:rPr>
              <a:t>кишкой. Подвижность «сигмы»</a:t>
            </a:r>
            <a:r>
              <a:rPr lang="en-US" sz="1600" spc="-10" dirty="0" smtClean="0">
                <a:latin typeface="Arial"/>
                <a:cs typeface="Arial"/>
              </a:rPr>
              <a:t> </a:t>
            </a:r>
            <a:r>
              <a:rPr lang="ru-RU" sz="1600" spc="-10" dirty="0" smtClean="0">
                <a:latin typeface="Arial"/>
                <a:cs typeface="Arial"/>
              </a:rPr>
              <a:t>затрудняет</a:t>
            </a:r>
            <a:r>
              <a:rPr lang="ru-RU" sz="1600" spc="-25" dirty="0" smtClean="0">
                <a:latin typeface="Arial"/>
                <a:cs typeface="Arial"/>
              </a:rPr>
              <a:t> ее интубацию, а острый </a:t>
            </a:r>
            <a:r>
              <a:rPr lang="ru-RU" sz="1600" spc="-25" dirty="0" err="1" smtClean="0">
                <a:latin typeface="Arial"/>
                <a:cs typeface="Arial"/>
              </a:rPr>
              <a:t>сигмоидо</a:t>
            </a:r>
            <a:r>
              <a:rPr lang="ru-RU" sz="1600" spc="-25" dirty="0" smtClean="0">
                <a:latin typeface="Arial"/>
                <a:cs typeface="Arial"/>
              </a:rPr>
              <a:t>-нисходящий угол тормозит движение лаважной жидкости</a:t>
            </a:r>
            <a:r>
              <a:rPr lang="ru-RU" sz="1600" spc="-10" dirty="0" smtClean="0">
                <a:latin typeface="Arial"/>
                <a:cs typeface="Arial"/>
              </a:rPr>
              <a:t>. Так, к</a:t>
            </a:r>
            <a:r>
              <a:rPr lang="ru-RU" sz="1600" dirty="0" smtClean="0">
                <a:latin typeface="Arial"/>
                <a:cs typeface="Arial"/>
              </a:rPr>
              <a:t>лизменная трубка, введенная в </a:t>
            </a:r>
            <a:r>
              <a:rPr lang="ru-RU" sz="1600" spc="-5" dirty="0" smtClean="0">
                <a:latin typeface="Arial"/>
                <a:cs typeface="Arial"/>
              </a:rPr>
              <a:t>сигмовидную </a:t>
            </a:r>
            <a:r>
              <a:rPr lang="ru-RU" sz="1600" dirty="0" smtClean="0">
                <a:latin typeface="Arial"/>
                <a:cs typeface="Arial"/>
              </a:rPr>
              <a:t>кишку </a:t>
            </a:r>
            <a:r>
              <a:rPr lang="ru-RU" sz="1600" u="heavy" dirty="0" smtClean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4"/>
              </a:rPr>
              <a:t>[7]</a:t>
            </a:r>
            <a:r>
              <a:rPr lang="ru-RU" sz="1600" dirty="0" smtClean="0"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, может обеспечить </a:t>
            </a:r>
            <a:r>
              <a:rPr lang="ru-RU" sz="1600" spc="-10" dirty="0" smtClean="0">
                <a:latin typeface="Arial"/>
                <a:cs typeface="Arial"/>
              </a:rPr>
              <a:t>циркуляцию </a:t>
            </a:r>
            <a:r>
              <a:rPr lang="ru-RU" sz="1600" dirty="0" smtClean="0">
                <a:latin typeface="Arial"/>
                <a:cs typeface="Arial"/>
              </a:rPr>
              <a:t>только в н</a:t>
            </a:r>
            <a:r>
              <a:rPr lang="ru-RU" sz="1600" spc="-10" dirty="0" smtClean="0">
                <a:latin typeface="Arial"/>
                <a:cs typeface="Arial"/>
              </a:rPr>
              <a:t>ей </a:t>
            </a:r>
            <a:r>
              <a:rPr lang="ru-RU" sz="1600" spc="-25" dirty="0" smtClean="0">
                <a:latin typeface="Arial"/>
                <a:cs typeface="Arial"/>
              </a:rPr>
              <a:t>и ректум</a:t>
            </a:r>
            <a:r>
              <a:rPr lang="ru-RU" sz="1600" spc="-10" dirty="0" smtClean="0">
                <a:latin typeface="Arial"/>
                <a:cs typeface="Arial"/>
              </a:rPr>
              <a:t>, т. к. </a:t>
            </a:r>
            <a:r>
              <a:rPr lang="ru-RU" sz="1600" spc="-10" dirty="0">
                <a:latin typeface="Arial"/>
                <a:cs typeface="Arial"/>
              </a:rPr>
              <a:t>острый </a:t>
            </a:r>
            <a:r>
              <a:rPr lang="ru-RU" sz="1600" dirty="0" smtClean="0">
                <a:latin typeface="Arial"/>
                <a:cs typeface="Arial"/>
              </a:rPr>
              <a:t>угол и, образовавшийся </a:t>
            </a:r>
            <a:r>
              <a:rPr lang="ru-RU" sz="1600" spc="-10" dirty="0">
                <a:latin typeface="Arial"/>
                <a:cs typeface="Arial"/>
              </a:rPr>
              <a:t>перед </a:t>
            </a:r>
            <a:r>
              <a:rPr lang="ru-RU" sz="1600" spc="-10" dirty="0" smtClean="0">
                <a:latin typeface="Arial"/>
                <a:cs typeface="Arial"/>
              </a:rPr>
              <a:t>ним, </a:t>
            </a:r>
            <a:r>
              <a:rPr lang="ru-RU" sz="1600" dirty="0" smtClean="0">
                <a:latin typeface="Arial"/>
                <a:cs typeface="Arial"/>
              </a:rPr>
              <a:t>«водоем</a:t>
            </a:r>
            <a:r>
              <a:rPr lang="ru-RU" sz="1600" spc="-10" dirty="0" smtClean="0">
                <a:latin typeface="Arial"/>
                <a:cs typeface="Arial"/>
              </a:rPr>
              <a:t>» будут </a:t>
            </a:r>
            <a:r>
              <a:rPr lang="ru-RU" sz="1600" spc="-10" dirty="0">
                <a:latin typeface="Arial"/>
                <a:cs typeface="Arial"/>
              </a:rPr>
              <a:t>тормозить </a:t>
            </a:r>
            <a:r>
              <a:rPr lang="ru-RU" sz="1600" dirty="0">
                <a:latin typeface="Arial"/>
                <a:cs typeface="Arial"/>
              </a:rPr>
              <a:t>поступлению новых </a:t>
            </a:r>
            <a:r>
              <a:rPr lang="ru-RU" sz="1600" dirty="0" smtClean="0">
                <a:latin typeface="Arial"/>
                <a:cs typeface="Arial"/>
              </a:rPr>
              <a:t>порций жидкости. Клизменный </a:t>
            </a:r>
            <a:r>
              <a:rPr lang="ru-RU" sz="1600" spc="-30" dirty="0" smtClean="0">
                <a:latin typeface="Arial"/>
                <a:cs typeface="Arial"/>
              </a:rPr>
              <a:t>метод</a:t>
            </a:r>
            <a:r>
              <a:rPr lang="ru-RU" sz="1600" spc="-15" dirty="0" smtClean="0">
                <a:latin typeface="Arial"/>
                <a:cs typeface="Arial"/>
              </a:rPr>
              <a:t> </a:t>
            </a:r>
            <a:r>
              <a:rPr lang="ru-RU" sz="1600" dirty="0" smtClean="0">
                <a:latin typeface="Arial"/>
                <a:cs typeface="Arial"/>
              </a:rPr>
              <a:t>чреват </a:t>
            </a:r>
            <a:r>
              <a:rPr lang="ru-RU" sz="1600" dirty="0">
                <a:latin typeface="Arial"/>
                <a:cs typeface="Arial"/>
              </a:rPr>
              <a:t>также скоплением </a:t>
            </a:r>
            <a:r>
              <a:rPr lang="ru-RU" sz="1600" spc="-5" dirty="0" smtClean="0">
                <a:latin typeface="Arial"/>
                <a:cs typeface="Arial"/>
              </a:rPr>
              <a:t>жидкости, просочившейся в н</a:t>
            </a:r>
            <a:r>
              <a:rPr lang="ru-RU" sz="1600" spc="-10" dirty="0" smtClean="0">
                <a:latin typeface="Arial"/>
                <a:cs typeface="Arial"/>
              </a:rPr>
              <a:t>исходящую ободочную кишку</a:t>
            </a:r>
            <a:r>
              <a:rPr lang="ru-RU" sz="1600" spc="-5" dirty="0" smtClean="0">
                <a:latin typeface="Arial"/>
                <a:cs typeface="Arial"/>
              </a:rPr>
              <a:t>.</a:t>
            </a:r>
            <a:r>
              <a:rPr lang="ru-RU" sz="1600" spc="-10" dirty="0" smtClean="0">
                <a:latin typeface="Arial"/>
                <a:cs typeface="Arial"/>
              </a:rPr>
              <a:t> Ее внезапное излияние при введении колоноскопа может, к</a:t>
            </a:r>
            <a:r>
              <a:rPr lang="ru-RU" sz="1600" spc="5" dirty="0" smtClean="0">
                <a:latin typeface="Arial"/>
                <a:cs typeface="Arial"/>
              </a:rPr>
              <a:t>ак </a:t>
            </a:r>
            <a:r>
              <a:rPr lang="ru-RU" sz="1600" spc="-5" dirty="0" smtClean="0">
                <a:latin typeface="Arial"/>
                <a:cs typeface="Arial"/>
              </a:rPr>
              <a:t>известно</a:t>
            </a:r>
            <a:r>
              <a:rPr lang="ru-RU" sz="1600" spc="-10" dirty="0" smtClean="0">
                <a:latin typeface="Arial"/>
                <a:cs typeface="Arial"/>
              </a:rPr>
              <a:t>, серьезно </a:t>
            </a:r>
            <a:r>
              <a:rPr lang="ru-RU" sz="1600" spc="-10" dirty="0">
                <a:latin typeface="Arial"/>
                <a:cs typeface="Arial"/>
              </a:rPr>
              <a:t>осложнить исследование</a:t>
            </a:r>
            <a:r>
              <a:rPr lang="ru-RU" sz="1600" dirty="0" smtClean="0">
                <a:latin typeface="Arial"/>
                <a:cs typeface="Arial"/>
              </a:rPr>
              <a:t>. </a:t>
            </a:r>
            <a:endParaRPr lang="ru-RU" sz="1600" spc="-10" dirty="0" smtClean="0">
              <a:latin typeface="Arial"/>
              <a:cs typeface="Arial"/>
            </a:endParaRPr>
          </a:p>
        </p:txBody>
      </p:sp>
      <p:sp>
        <p:nvSpPr>
          <p:cNvPr id="16" name="object 3"/>
          <p:cNvSpPr txBox="1"/>
          <p:nvPr/>
        </p:nvSpPr>
        <p:spPr>
          <a:xfrm>
            <a:off x="414416" y="188976"/>
            <a:ext cx="7567851" cy="467436"/>
          </a:xfrm>
          <a:prstGeom prst="rect">
            <a:avLst/>
          </a:prstGeom>
          <a:solidFill>
            <a:srgbClr val="800000"/>
          </a:solidFill>
        </p:spPr>
        <p:txBody>
          <a:bodyPr vert="horz" wrap="square" lIns="0" tIns="5715" rIns="0" bIns="0" rtlCol="0">
            <a:spAutoFit/>
          </a:bodyPr>
          <a:lstStyle/>
          <a:p>
            <a:pPr algn="ctr">
              <a:lnSpc>
                <a:spcPts val="1920"/>
              </a:lnSpc>
              <a:spcBef>
                <a:spcPts val="45"/>
              </a:spcBef>
            </a:pPr>
            <a:r>
              <a:rPr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Перспективы </a:t>
            </a:r>
            <a:r>
              <a:rPr lang="ru-RU"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скрининга и лечения</a:t>
            </a:r>
            <a:r>
              <a:rPr sz="1600" b="1" i="1" spc="17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lang="ru-RU" sz="1600" b="1" i="1" spc="-25" dirty="0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sz="1600" dirty="0" smtClean="0">
              <a:solidFill>
                <a:srgbClr val="FFFF00"/>
              </a:solidFill>
              <a:latin typeface="Arial"/>
              <a:cs typeface="Arial"/>
            </a:endParaRPr>
          </a:p>
          <a:p>
            <a:pPr algn="ctr">
              <a:lnSpc>
                <a:spcPts val="1680"/>
              </a:lnSpc>
            </a:pPr>
            <a:r>
              <a:rPr lang="ru-RU" b="1" i="1" dirty="0" smtClean="0">
                <a:solidFill>
                  <a:srgbClr val="FFFF00"/>
                </a:solidFill>
                <a:latin typeface="Arial"/>
                <a:cs typeface="Arial"/>
              </a:rPr>
              <a:t>Часть 2</a:t>
            </a:r>
            <a:r>
              <a:rPr b="1" i="1" spc="-5" dirty="0" smtClean="0">
                <a:solidFill>
                  <a:srgbClr val="FFFF00"/>
                </a:solidFill>
                <a:latin typeface="Arial"/>
                <a:cs typeface="Arial"/>
              </a:rPr>
              <a:t>. </a:t>
            </a:r>
            <a:r>
              <a:rPr lang="ru-RU" b="1" i="1" spc="-5" dirty="0" err="1" smtClean="0">
                <a:solidFill>
                  <a:srgbClr val="FFFF00"/>
                </a:solidFill>
                <a:latin typeface="Arial"/>
                <a:cs typeface="Arial"/>
              </a:rPr>
              <a:t>Антеградный</a:t>
            </a:r>
            <a:r>
              <a:rPr lang="ru-RU" b="1" i="1" spc="-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метод</a:t>
            </a:r>
            <a:r>
              <a:rPr lang="ru-RU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 мытья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dirty="0">
              <a:solidFill>
                <a:srgbClr val="FFFF00"/>
              </a:solidFill>
              <a:latin typeface="Arial"/>
              <a:cs typeface="Arial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81141" y="810239"/>
            <a:ext cx="84056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latin typeface="Arial"/>
                <a:cs typeface="Arial"/>
              </a:rPr>
              <a:t>2. Оценка известных методов очистки колон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12" name="TextBox 14"/>
          <p:cNvSpPr txBox="1"/>
          <p:nvPr/>
        </p:nvSpPr>
        <p:spPr>
          <a:xfrm>
            <a:off x="380051" y="6489000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2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/>
          <p:nvPr/>
        </p:nvSpPr>
        <p:spPr>
          <a:xfrm>
            <a:off x="438358" y="1097219"/>
            <a:ext cx="8377548" cy="6127960"/>
          </a:xfrm>
          <a:prstGeom prst="rect">
            <a:avLst/>
          </a:prstGeom>
        </p:spPr>
        <p:txBody>
          <a:bodyPr vert="horz" wrap="square" lIns="0" tIns="92075" rIns="0" bIns="0" rtlCol="0">
            <a:spAutoFit/>
          </a:bodyPr>
          <a:lstStyle/>
          <a:p>
            <a:pPr marR="26670" algn="just">
              <a:lnSpc>
                <a:spcPct val="100000"/>
              </a:lnSpc>
            </a:pPr>
            <a:r>
              <a:rPr lang="ru-RU" sz="1600" spc="-15" dirty="0">
                <a:latin typeface="Arial"/>
                <a:cs typeface="Arial"/>
              </a:rPr>
              <a:t>Метод </a:t>
            </a:r>
            <a:r>
              <a:rPr lang="ru-RU" sz="1600" spc="-15" dirty="0" smtClean="0">
                <a:latin typeface="Arial"/>
                <a:cs typeface="Arial"/>
              </a:rPr>
              <a:t>преследует быструю </a:t>
            </a:r>
            <a:r>
              <a:rPr lang="ru-RU" sz="1600" spc="-15" dirty="0">
                <a:latin typeface="Arial"/>
                <a:cs typeface="Arial"/>
              </a:rPr>
              <a:t>и </a:t>
            </a:r>
            <a:r>
              <a:rPr lang="ru-RU" sz="1600" spc="-15" dirty="0" smtClean="0">
                <a:latin typeface="Arial"/>
                <a:cs typeface="Arial"/>
              </a:rPr>
              <a:t>качественную подготовку к колоноскопии, что актуально, </a:t>
            </a:r>
            <a:r>
              <a:rPr lang="ru-RU" sz="1600" spc="-15" dirty="0">
                <a:latin typeface="Arial"/>
                <a:cs typeface="Arial"/>
              </a:rPr>
              <a:t>прежде всего, для </a:t>
            </a:r>
            <a:r>
              <a:rPr lang="ru-RU" sz="1600" spc="-15" dirty="0" smtClean="0">
                <a:latin typeface="Arial"/>
                <a:cs typeface="Arial"/>
              </a:rPr>
              <a:t>неотложного исследования. Идеальная </a:t>
            </a:r>
            <a:r>
              <a:rPr lang="ru-RU" sz="1600" spc="-15" dirty="0">
                <a:latin typeface="Arial"/>
                <a:cs typeface="Arial"/>
              </a:rPr>
              <a:t>л</a:t>
            </a:r>
            <a:r>
              <a:rPr lang="ru-RU" sz="1600" spc="-15" dirty="0" smtClean="0">
                <a:latin typeface="Arial"/>
                <a:cs typeface="Arial"/>
              </a:rPr>
              <a:t>огика </a:t>
            </a:r>
            <a:r>
              <a:rPr lang="ru-RU" sz="1600" spc="-15" dirty="0">
                <a:latin typeface="Arial"/>
                <a:cs typeface="Arial"/>
              </a:rPr>
              <a:t>мытья </a:t>
            </a:r>
            <a:r>
              <a:rPr lang="ru-RU" sz="1600" spc="-15" dirty="0" smtClean="0">
                <a:latin typeface="Arial"/>
                <a:cs typeface="Arial"/>
              </a:rPr>
              <a:t>колон требует:</a:t>
            </a:r>
          </a:p>
          <a:p>
            <a:pPr marL="648000" marR="2667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600" spc="-15" dirty="0" smtClean="0">
                <a:latin typeface="Arial"/>
                <a:cs typeface="Arial"/>
              </a:rPr>
              <a:t>Полной интубации колон.</a:t>
            </a:r>
          </a:p>
          <a:p>
            <a:pPr marL="648000" marR="2667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600" spc="-15" dirty="0" smtClean="0">
                <a:latin typeface="Arial"/>
                <a:cs typeface="Arial"/>
              </a:rPr>
              <a:t>Ее лаважа до чистой воды.</a:t>
            </a:r>
          </a:p>
          <a:p>
            <a:pPr marL="648000" marR="2667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600" spc="-15" dirty="0" smtClean="0">
                <a:latin typeface="Arial"/>
                <a:cs typeface="Arial"/>
              </a:rPr>
              <a:t>Ее полного опорожнения.</a:t>
            </a:r>
          </a:p>
          <a:p>
            <a:pPr marR="26670" algn="just">
              <a:spcBef>
                <a:spcPts val="500"/>
              </a:spcBef>
            </a:pPr>
            <a:r>
              <a:rPr lang="ru-RU" sz="1600" spc="-10" dirty="0" smtClean="0">
                <a:latin typeface="Arial"/>
                <a:cs typeface="Arial"/>
              </a:rPr>
              <a:t>В связи с этими требованиями Метод реализуют 3 системы, объединенные </a:t>
            </a:r>
            <a:r>
              <a:rPr lang="ru-RU" sz="1600" spc="-10" dirty="0">
                <a:latin typeface="Arial"/>
                <a:cs typeface="Arial"/>
              </a:rPr>
              <a:t>в </a:t>
            </a:r>
            <a:r>
              <a:rPr lang="ru-RU" sz="1600" spc="-10" dirty="0" smtClean="0">
                <a:latin typeface="Arial"/>
                <a:cs typeface="Arial"/>
              </a:rPr>
              <a:t>комплекс «</a:t>
            </a:r>
            <a:r>
              <a:rPr lang="ru-RU" sz="1600" spc="-15" dirty="0" smtClean="0">
                <a:latin typeface="Arial"/>
                <a:cs typeface="Arial"/>
              </a:rPr>
              <a:t>Кишечный </a:t>
            </a:r>
            <a:r>
              <a:rPr lang="ru-RU" sz="1600" spc="-15" dirty="0">
                <a:latin typeface="Arial"/>
                <a:cs typeface="Arial"/>
              </a:rPr>
              <a:t>и</a:t>
            </a:r>
            <a:r>
              <a:rPr lang="ru-RU" sz="1600" spc="-15" dirty="0" smtClean="0">
                <a:latin typeface="Arial"/>
                <a:cs typeface="Arial"/>
              </a:rPr>
              <a:t>нтубатор </a:t>
            </a:r>
            <a:r>
              <a:rPr lang="ru-RU" sz="1600" spc="-15" dirty="0">
                <a:latin typeface="Arial"/>
                <a:cs typeface="Arial"/>
              </a:rPr>
              <a:t>с </a:t>
            </a:r>
            <a:r>
              <a:rPr lang="ru-RU" sz="1600" spc="-15" dirty="0" smtClean="0">
                <a:latin typeface="Arial"/>
                <a:cs typeface="Arial"/>
              </a:rPr>
              <a:t>дренажом-ирригатором» </a:t>
            </a:r>
            <a:r>
              <a:rPr lang="ru-RU" sz="1600" spc="-15" dirty="0">
                <a:latin typeface="Arial"/>
                <a:cs typeface="Arial"/>
              </a:rPr>
              <a:t>(КИДИ) </a:t>
            </a:r>
            <a:r>
              <a:rPr lang="ru-RU" sz="1600" spc="-15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[</a:t>
            </a:r>
            <a:r>
              <a:rPr lang="lv-LV" sz="1600" spc="-15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8-14, </a:t>
            </a:r>
            <a:r>
              <a:rPr lang="lv-LV" sz="1600" spc="-15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/>
                <a:cs typeface="Arial"/>
                <a:hlinkClick r:id="rId3" action="ppaction://hlinkfile"/>
              </a:rPr>
              <a:t>16</a:t>
            </a:r>
            <a:r>
              <a:rPr lang="lv-LV" sz="1600" spc="-15" dirty="0" smtClean="0">
                <a:solidFill>
                  <a:schemeClr val="accent1"/>
                </a:solidFill>
                <a:latin typeface="Arial"/>
                <a:cs typeface="Arial"/>
              </a:rPr>
              <a:t>]</a:t>
            </a:r>
            <a:r>
              <a:rPr lang="ru-RU" sz="1600" spc="-15" dirty="0" smtClean="0">
                <a:latin typeface="Arial"/>
                <a:cs typeface="Arial"/>
              </a:rPr>
              <a:t>. Это:</a:t>
            </a:r>
          </a:p>
          <a:p>
            <a:pPr marL="648000" marR="26670" indent="-342900" algn="just">
              <a:buFont typeface="+mj-lt"/>
              <a:buAutoNum type="arabicPeriod"/>
            </a:pPr>
            <a:r>
              <a:rPr lang="ru-RU" sz="1600" spc="-15" dirty="0" smtClean="0">
                <a:latin typeface="Arial"/>
                <a:cs typeface="Arial"/>
              </a:rPr>
              <a:t>Интубационная система «Тяни-Толкай». </a:t>
            </a:r>
            <a:endParaRPr lang="ru-RU" sz="1600" spc="-15" dirty="0">
              <a:latin typeface="Arial"/>
              <a:cs typeface="Arial"/>
            </a:endParaRPr>
          </a:p>
          <a:p>
            <a:pPr marL="648000" marR="26670" indent="-342900" algn="just">
              <a:buFont typeface="+mj-lt"/>
              <a:buAutoNum type="arabicPeriod"/>
            </a:pPr>
            <a:r>
              <a:rPr lang="ru-RU" sz="1600" spc="-15" dirty="0" smtClean="0">
                <a:latin typeface="Arial"/>
                <a:cs typeface="Arial"/>
              </a:rPr>
              <a:t>Лаважная система </a:t>
            </a:r>
            <a:r>
              <a:rPr lang="ru-RU" sz="1600" spc="-15" dirty="0">
                <a:latin typeface="Arial"/>
                <a:cs typeface="Arial"/>
              </a:rPr>
              <a:t>«Поток</a:t>
            </a:r>
            <a:r>
              <a:rPr lang="ru-RU" sz="1600" spc="-15" dirty="0" smtClean="0">
                <a:latin typeface="Arial"/>
                <a:cs typeface="Arial"/>
              </a:rPr>
              <a:t>».</a:t>
            </a:r>
            <a:endParaRPr lang="ru-RU" sz="1600" spc="-15" dirty="0">
              <a:latin typeface="Arial"/>
              <a:cs typeface="Arial"/>
            </a:endParaRPr>
          </a:p>
          <a:p>
            <a:pPr marL="648000" marR="26670" indent="-342900" algn="just">
              <a:buFont typeface="+mj-lt"/>
              <a:buAutoNum type="arabicPeriod"/>
            </a:pPr>
            <a:r>
              <a:rPr lang="ru-RU" sz="1600" spc="-15" dirty="0" smtClean="0">
                <a:latin typeface="Arial"/>
                <a:cs typeface="Arial"/>
              </a:rPr>
              <a:t>Аспирационная система </a:t>
            </a:r>
            <a:r>
              <a:rPr lang="ru-RU" sz="1600" spc="-15" dirty="0">
                <a:latin typeface="Arial"/>
                <a:cs typeface="Arial"/>
              </a:rPr>
              <a:t>«Дренаж-Ирригатор».</a:t>
            </a:r>
          </a:p>
          <a:p>
            <a:pPr marR="26670" algn="just">
              <a:spcBef>
                <a:spcPts val="500"/>
              </a:spcBef>
            </a:pPr>
            <a:r>
              <a:rPr lang="ru-RU" sz="1600" spc="-10" dirty="0" smtClean="0"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Названные системы обеспечивают:</a:t>
            </a:r>
            <a:endParaRPr lang="ru-RU" sz="1600" b="1" dirty="0" smtClean="0">
              <a:latin typeface="Arial"/>
              <a:cs typeface="Arial"/>
            </a:endParaRPr>
          </a:p>
          <a:p>
            <a:pPr marL="648000" marR="26670" indent="-342900" algn="just">
              <a:buFont typeface="+mj-lt"/>
              <a:buAutoNum type="arabicPeriod"/>
            </a:pPr>
            <a:r>
              <a:rPr lang="ru-RU" sz="1600" dirty="0" smtClean="0">
                <a:latin typeface="Arial"/>
                <a:cs typeface="Arial"/>
              </a:rPr>
              <a:t>Атравматичную интубацию всей колон.</a:t>
            </a:r>
            <a:r>
              <a:rPr lang="ru-RU" sz="1600" spc="-1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endParaRPr lang="ru-RU" sz="1600" dirty="0" smtClean="0">
              <a:latin typeface="Arial"/>
              <a:cs typeface="Arial"/>
            </a:endParaRPr>
          </a:p>
          <a:p>
            <a:pPr marL="648000" marR="26670" indent="-342900" algn="just">
              <a:lnSpc>
                <a:spcPct val="100000"/>
              </a:lnSpc>
              <a:buFont typeface="+mj-lt"/>
              <a:buAutoNum type="arabicPeriod"/>
            </a:pPr>
            <a:r>
              <a:rPr lang="ru-RU" sz="1600" spc="-15" dirty="0" smtClean="0">
                <a:latin typeface="Arial"/>
                <a:cs typeface="Arial"/>
              </a:rPr>
              <a:t>Интенсивный ретроградный поток жидкости в цекум и антеградный лаваж </a:t>
            </a:r>
            <a:r>
              <a:rPr lang="ru-RU" sz="1600" dirty="0" smtClean="0">
                <a:latin typeface="Arial"/>
                <a:cs typeface="Arial"/>
              </a:rPr>
              <a:t>колон.</a:t>
            </a:r>
            <a:endParaRPr lang="ru-RU" sz="1600" spc="-15" dirty="0" smtClean="0">
              <a:latin typeface="Arial"/>
              <a:cs typeface="Arial"/>
            </a:endParaRPr>
          </a:p>
          <a:p>
            <a:pPr marL="648000" marR="26670" indent="-342900" algn="just">
              <a:buFont typeface="+mj-lt"/>
              <a:buAutoNum type="arabicPeriod"/>
            </a:pPr>
            <a:r>
              <a:rPr lang="ru-RU" sz="1600" dirty="0" smtClean="0">
                <a:latin typeface="Arial"/>
                <a:cs typeface="Arial"/>
              </a:rPr>
              <a:t>Эвакуацию остатков лаважной жидкости. </a:t>
            </a:r>
          </a:p>
          <a:p>
            <a:pPr marR="26670" algn="just"/>
            <a:r>
              <a:rPr lang="ru-RU" sz="1600" dirty="0" smtClean="0">
                <a:latin typeface="Arial"/>
                <a:cs typeface="Arial"/>
              </a:rPr>
              <a:t>Элементы систем 1, 2</a:t>
            </a:r>
            <a:r>
              <a:rPr lang="ru-RU" sz="1600" spc="-15" dirty="0" smtClean="0">
                <a:latin typeface="Arial"/>
                <a:cs typeface="Arial"/>
              </a:rPr>
              <a:t> обеспечивают также </a:t>
            </a:r>
            <a:r>
              <a:rPr lang="ru-RU" sz="1600" dirty="0" smtClean="0">
                <a:latin typeface="Arial"/>
                <a:cs typeface="Arial"/>
              </a:rPr>
              <a:t>введение в колон контрастного </a:t>
            </a:r>
            <a:r>
              <a:rPr lang="ru-RU" sz="1600" dirty="0">
                <a:latin typeface="Arial"/>
                <a:cs typeface="Arial"/>
              </a:rPr>
              <a:t>вещества</a:t>
            </a:r>
            <a:r>
              <a:rPr lang="ru-RU" sz="1600" spc="-15" dirty="0" smtClean="0">
                <a:latin typeface="Arial"/>
                <a:cs typeface="Arial"/>
              </a:rPr>
              <a:t> с целью </a:t>
            </a:r>
            <a:r>
              <a:rPr lang="ru-RU" sz="1600" dirty="0" smtClean="0">
                <a:latin typeface="Arial"/>
                <a:cs typeface="Arial"/>
              </a:rPr>
              <a:t>рентгенологического исследования</a:t>
            </a:r>
            <a:r>
              <a:rPr lang="ru-RU" sz="1600" spc="-15" dirty="0" smtClean="0">
                <a:latin typeface="Arial"/>
                <a:cs typeface="Arial"/>
              </a:rPr>
              <a:t>. </a:t>
            </a:r>
            <a:endParaRPr lang="ru-RU" sz="1600" spc="-15" dirty="0">
              <a:latin typeface="Arial"/>
              <a:cs typeface="Arial"/>
            </a:endParaRPr>
          </a:p>
          <a:p>
            <a:pPr marL="12700" marR="5080" algn="just">
              <a:spcBef>
                <a:spcPts val="740"/>
              </a:spcBef>
            </a:pPr>
            <a:r>
              <a:rPr lang="ru-RU" sz="1600" spc="5" dirty="0" smtClean="0">
                <a:latin typeface="Arial"/>
                <a:cs typeface="Arial"/>
              </a:rPr>
              <a:t>Интубацию труднопроходимых </a:t>
            </a:r>
            <a:r>
              <a:rPr lang="ru-RU" sz="1600" spc="-5" dirty="0" smtClean="0">
                <a:latin typeface="Arial"/>
                <a:cs typeface="Arial"/>
              </a:rPr>
              <a:t>острых углов колон при </a:t>
            </a:r>
            <a:r>
              <a:rPr lang="ru-RU" sz="1600" spc="5" dirty="0" smtClean="0">
                <a:latin typeface="Arial"/>
                <a:cs typeface="Arial"/>
              </a:rPr>
              <a:t>реализации </a:t>
            </a:r>
            <a:r>
              <a:rPr lang="ru-RU" sz="1600" spc="-5" dirty="0" smtClean="0">
                <a:latin typeface="Arial"/>
                <a:cs typeface="Arial"/>
              </a:rPr>
              <a:t>Антисептического метода </a:t>
            </a:r>
            <a:r>
              <a:rPr lang="ru-RU" sz="1600" spc="-5" dirty="0">
                <a:latin typeface="Arial"/>
                <a:cs typeface="Arial"/>
              </a:rPr>
              <a:t>1-моментной резекции ободочной </a:t>
            </a:r>
            <a:r>
              <a:rPr lang="ru-RU" sz="1600" spc="-5" dirty="0" smtClean="0">
                <a:latin typeface="Arial"/>
                <a:cs typeface="Arial"/>
              </a:rPr>
              <a:t>кишки к</a:t>
            </a:r>
            <a:r>
              <a:rPr lang="ru-RU" sz="1600" spc="5" dirty="0" smtClean="0">
                <a:latin typeface="Arial"/>
                <a:cs typeface="Arial"/>
              </a:rPr>
              <a:t>онтролирует оперирующий хирург</a:t>
            </a:r>
            <a:r>
              <a:rPr lang="ru-RU" sz="1600" spc="-5" dirty="0" smtClean="0">
                <a:latin typeface="Arial"/>
                <a:cs typeface="Arial"/>
              </a:rPr>
              <a:t>. Подготовка к колоноскопии исключает </a:t>
            </a:r>
            <a:r>
              <a:rPr lang="ru-RU" sz="1600" spc="5" dirty="0" smtClean="0">
                <a:latin typeface="Arial"/>
                <a:cs typeface="Arial"/>
              </a:rPr>
              <a:t>пальпаторный контроль </a:t>
            </a:r>
            <a:r>
              <a:rPr lang="ru-RU" sz="1600" spc="-5" dirty="0" smtClean="0">
                <a:latin typeface="Arial"/>
                <a:cs typeface="Arial"/>
              </a:rPr>
              <a:t>колон</a:t>
            </a:r>
            <a:r>
              <a:rPr lang="ru-RU" sz="1600" spc="5" dirty="0" smtClean="0">
                <a:latin typeface="Arial"/>
                <a:cs typeface="Arial"/>
              </a:rPr>
              <a:t>; отличия в</a:t>
            </a:r>
            <a:r>
              <a:rPr lang="ru-RU" sz="1600" spc="-5" dirty="0" smtClean="0">
                <a:latin typeface="Arial"/>
                <a:cs typeface="Arial"/>
              </a:rPr>
              <a:t>торой интубационной</a:t>
            </a:r>
            <a:r>
              <a:rPr lang="ru-RU" sz="1600" spc="5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с</a:t>
            </a:r>
            <a:r>
              <a:rPr lang="ru-RU" sz="1600" spc="5" dirty="0" smtClean="0">
                <a:latin typeface="Arial"/>
                <a:cs typeface="Arial"/>
              </a:rPr>
              <a:t>истемы </a:t>
            </a:r>
            <a:r>
              <a:rPr lang="ru-RU" sz="1600" spc="-15" dirty="0" smtClean="0">
                <a:latin typeface="Arial"/>
                <a:cs typeface="Arial"/>
              </a:rPr>
              <a:t>«Тяни-Толкай» обеспечивают ее </a:t>
            </a:r>
            <a:r>
              <a:rPr lang="ru-RU" sz="1600" spc="-10" dirty="0" smtClean="0">
                <a:latin typeface="Arial"/>
                <a:cs typeface="Arial"/>
              </a:rPr>
              <a:t>адаптацию </a:t>
            </a:r>
            <a:r>
              <a:rPr lang="ru-RU" sz="1600" spc="-5" dirty="0" smtClean="0">
                <a:latin typeface="Arial"/>
                <a:cs typeface="Arial"/>
              </a:rPr>
              <a:t>к </a:t>
            </a:r>
            <a:r>
              <a:rPr lang="ru-RU" sz="1600" spc="-5" dirty="0" err="1">
                <a:latin typeface="Arial"/>
                <a:cs typeface="Arial"/>
              </a:rPr>
              <a:t>ректо-</a:t>
            </a:r>
            <a:r>
              <a:rPr lang="ru-RU" sz="1600" spc="-10" dirty="0" err="1">
                <a:latin typeface="Arial"/>
                <a:cs typeface="Arial"/>
              </a:rPr>
              <a:t>сигмоидному</a:t>
            </a:r>
            <a:r>
              <a:rPr lang="ru-RU" sz="1600" spc="-10" dirty="0">
                <a:latin typeface="Arial"/>
                <a:cs typeface="Arial"/>
              </a:rPr>
              <a:t>, </a:t>
            </a:r>
            <a:r>
              <a:rPr lang="ru-RU" sz="1600" spc="-10" dirty="0" err="1">
                <a:latin typeface="Arial"/>
                <a:cs typeface="Arial"/>
              </a:rPr>
              <a:t>сигмоидо</a:t>
            </a:r>
            <a:r>
              <a:rPr lang="ru-RU" sz="1600" spc="-10" dirty="0">
                <a:latin typeface="Arial"/>
                <a:cs typeface="Arial"/>
              </a:rPr>
              <a:t>-нисходящему, </a:t>
            </a:r>
            <a:r>
              <a:rPr lang="ru-RU" sz="1600" spc="-45" dirty="0">
                <a:latin typeface="Arial"/>
                <a:cs typeface="Arial"/>
              </a:rPr>
              <a:t>селезеночному и </a:t>
            </a:r>
            <a:r>
              <a:rPr lang="ru-RU" sz="1600" spc="-50" dirty="0" smtClean="0">
                <a:latin typeface="Arial"/>
                <a:cs typeface="Arial"/>
              </a:rPr>
              <a:t>печеночному углам</a:t>
            </a:r>
            <a:r>
              <a:rPr lang="ru-RU" sz="1600" spc="5" dirty="0">
                <a:latin typeface="Arial"/>
                <a:cs typeface="Arial"/>
              </a:rPr>
              <a:t>.</a:t>
            </a:r>
            <a:endParaRPr lang="ru-RU" sz="1600" strike="sngStrike" dirty="0">
              <a:latin typeface="Arial"/>
              <a:cs typeface="Arial"/>
            </a:endParaRPr>
          </a:p>
          <a:p>
            <a:pPr marL="12700" marR="5080" algn="just">
              <a:spcBef>
                <a:spcPts val="740"/>
              </a:spcBef>
            </a:pPr>
            <a:endParaRPr lang="ru-RU" sz="1600" dirty="0">
              <a:latin typeface="Arial"/>
              <a:cs typeface="Arial"/>
            </a:endParaRPr>
          </a:p>
          <a:p>
            <a:pPr marR="26670" algn="just">
              <a:spcBef>
                <a:spcPts val="500"/>
              </a:spcBef>
            </a:pPr>
            <a:r>
              <a:rPr lang="ru-RU" sz="1600" spc="5" dirty="0" smtClean="0">
                <a:latin typeface="Arial"/>
                <a:cs typeface="Arial"/>
              </a:rPr>
              <a:t>, </a:t>
            </a:r>
            <a:endParaRPr lang="ru-RU" sz="1600" dirty="0" smtClean="0">
              <a:latin typeface="Arial"/>
              <a:cs typeface="Arial"/>
            </a:endParaRPr>
          </a:p>
        </p:txBody>
      </p:sp>
      <p:sp>
        <p:nvSpPr>
          <p:cNvPr id="9" name="object 49"/>
          <p:cNvSpPr txBox="1">
            <a:spLocks noGrp="1"/>
          </p:cNvSpPr>
          <p:nvPr>
            <p:ph type="sldNum" sz="quarter" idx="7"/>
          </p:nvPr>
        </p:nvSpPr>
        <p:spPr>
          <a:xfrm>
            <a:off x="8818880" y="6539230"/>
            <a:ext cx="24892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algn="ctr">
              <a:lnSpc>
                <a:spcPct val="100000"/>
              </a:lnSpc>
              <a:spcBef>
                <a:spcPts val="50"/>
              </a:spcBef>
            </a:pPr>
            <a:r>
              <a:rPr lang="ru-RU" dirty="0" smtClean="0"/>
              <a:t>3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-16043" y="7990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>
                <a:latin typeface="Arial"/>
                <a:cs typeface="Arial"/>
              </a:rPr>
              <a:t>3. Идеология, обеспечение и отличие Антеградного </a:t>
            </a:r>
            <a:r>
              <a:rPr lang="ru-RU" b="1" spc="-15" dirty="0" smtClean="0">
                <a:latin typeface="Arial"/>
                <a:cs typeface="Arial"/>
              </a:rPr>
              <a:t>метода мытья колон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93700" y="6488773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4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  <p:sp>
        <p:nvSpPr>
          <p:cNvPr id="11" name="object 2">
            <a:hlinkClick r:id="" action="ppaction://hlinkshowjump?jump=previousslide"/>
          </p:cNvPr>
          <p:cNvSpPr/>
          <p:nvPr/>
        </p:nvSpPr>
        <p:spPr>
          <a:xfrm>
            <a:off x="8178800" y="506476"/>
            <a:ext cx="763587" cy="23177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object 3">
            <a:hlinkClick r:id="" action="ppaction://hlinkshowjump?jump=nextslide"/>
          </p:cNvPr>
          <p:cNvSpPr/>
          <p:nvPr/>
        </p:nvSpPr>
        <p:spPr>
          <a:xfrm>
            <a:off x="8186801" y="180975"/>
            <a:ext cx="763587" cy="23177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3"/>
          <p:cNvSpPr txBox="1"/>
          <p:nvPr/>
        </p:nvSpPr>
        <p:spPr>
          <a:xfrm>
            <a:off x="414416" y="188976"/>
            <a:ext cx="7567851" cy="467436"/>
          </a:xfrm>
          <a:prstGeom prst="rect">
            <a:avLst/>
          </a:prstGeom>
          <a:solidFill>
            <a:srgbClr val="800000"/>
          </a:solidFill>
        </p:spPr>
        <p:txBody>
          <a:bodyPr vert="horz" wrap="square" lIns="0" tIns="5715" rIns="0" bIns="0" rtlCol="0">
            <a:spAutoFit/>
          </a:bodyPr>
          <a:lstStyle/>
          <a:p>
            <a:pPr algn="ctr">
              <a:lnSpc>
                <a:spcPts val="1920"/>
              </a:lnSpc>
              <a:spcBef>
                <a:spcPts val="45"/>
              </a:spcBef>
            </a:pPr>
            <a:r>
              <a:rPr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Перспективы </a:t>
            </a:r>
            <a:r>
              <a:rPr lang="ru-RU"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скрининга и лечения</a:t>
            </a:r>
            <a:r>
              <a:rPr sz="1600" b="1" i="1" spc="17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lang="ru-RU" sz="1600" b="1" i="1" spc="-25" dirty="0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sz="1600" dirty="0" smtClean="0">
              <a:solidFill>
                <a:srgbClr val="FFFF00"/>
              </a:solidFill>
              <a:latin typeface="Arial"/>
              <a:cs typeface="Arial"/>
            </a:endParaRPr>
          </a:p>
          <a:p>
            <a:pPr algn="ctr">
              <a:lnSpc>
                <a:spcPts val="1680"/>
              </a:lnSpc>
            </a:pPr>
            <a:r>
              <a:rPr lang="ru-RU" b="1" i="1" dirty="0" smtClean="0">
                <a:solidFill>
                  <a:srgbClr val="FFFF00"/>
                </a:solidFill>
                <a:latin typeface="Arial"/>
                <a:cs typeface="Arial"/>
              </a:rPr>
              <a:t>Часть 2</a:t>
            </a:r>
            <a:r>
              <a:rPr b="1" i="1" spc="-5" dirty="0" smtClean="0">
                <a:solidFill>
                  <a:srgbClr val="FFFF00"/>
                </a:solidFill>
                <a:latin typeface="Arial"/>
                <a:cs typeface="Arial"/>
              </a:rPr>
              <a:t>. </a:t>
            </a:r>
            <a:r>
              <a:rPr lang="ru-RU" b="1" i="1" spc="-5" dirty="0" smtClean="0">
                <a:solidFill>
                  <a:srgbClr val="FFFF00"/>
                </a:solidFill>
                <a:latin typeface="Arial"/>
                <a:cs typeface="Arial"/>
              </a:rPr>
              <a:t>Антеградный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метод</a:t>
            </a:r>
            <a:r>
              <a:rPr lang="ru-RU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 мытья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dirty="0">
              <a:solidFill>
                <a:srgbClr val="FFFF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589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99370" y="2780596"/>
            <a:ext cx="8363630" cy="3696402"/>
          </a:xfrm>
          <a:custGeom>
            <a:avLst/>
            <a:gdLst/>
            <a:ahLst/>
            <a:cxnLst/>
            <a:rect l="l" t="t" r="r" b="b"/>
            <a:pathLst>
              <a:path w="8266430" h="3848100">
                <a:moveTo>
                  <a:pt x="0" y="3848100"/>
                </a:moveTo>
                <a:lnTo>
                  <a:pt x="8266176" y="3848100"/>
                </a:lnTo>
                <a:lnTo>
                  <a:pt x="8266176" y="0"/>
                </a:lnTo>
                <a:lnTo>
                  <a:pt x="0" y="0"/>
                </a:lnTo>
                <a:lnTo>
                  <a:pt x="0" y="3848100"/>
                </a:lnTo>
                <a:close/>
              </a:path>
            </a:pathLst>
          </a:cu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75443" y="1111837"/>
            <a:ext cx="8414114" cy="1580561"/>
          </a:xfrm>
          <a:prstGeom prst="rect">
            <a:avLst/>
          </a:prstGeom>
        </p:spPr>
        <p:txBody>
          <a:bodyPr vert="horz" wrap="square" lIns="0" tIns="102235" rIns="0" bIns="0" rtlCol="0">
            <a:spAutoFit/>
          </a:bodyPr>
          <a:lstStyle/>
          <a:p>
            <a:pPr marL="12700" marR="5080" algn="just">
              <a:spcBef>
                <a:spcPts val="900"/>
              </a:spcBef>
            </a:pPr>
            <a:r>
              <a:rPr lang="ru-RU" sz="1600" spc="-5" dirty="0" smtClean="0">
                <a:latin typeface="Arial"/>
                <a:cs typeface="Arial"/>
              </a:rPr>
              <a:t>Атравматичную </a:t>
            </a:r>
            <a:r>
              <a:rPr lang="ru-RU" sz="1600" spc="-5" dirty="0" err="1" smtClean="0">
                <a:latin typeface="Arial"/>
                <a:cs typeface="Arial"/>
              </a:rPr>
              <a:t>трансанальную</a:t>
            </a:r>
            <a:r>
              <a:rPr lang="ru-RU" sz="1600" spc="-5" dirty="0" smtClean="0">
                <a:latin typeface="Arial"/>
                <a:cs typeface="Arial"/>
              </a:rPr>
              <a:t> и</a:t>
            </a:r>
            <a:r>
              <a:rPr sz="1600" spc="-5" dirty="0" err="1" smtClean="0">
                <a:latin typeface="Arial"/>
                <a:cs typeface="Arial"/>
              </a:rPr>
              <a:t>нтубацию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толстой кишки </a:t>
            </a:r>
            <a:r>
              <a:rPr lang="ru-RU" sz="1600" spc="-10" dirty="0" smtClean="0">
                <a:latin typeface="Arial"/>
                <a:cs typeface="Arial"/>
              </a:rPr>
              <a:t>осуществляют </a:t>
            </a:r>
            <a:r>
              <a:rPr sz="1600" dirty="0" smtClean="0">
                <a:latin typeface="Arial"/>
                <a:cs typeface="Arial"/>
              </a:rPr>
              <a:t>2 </a:t>
            </a:r>
            <a:r>
              <a:rPr sz="1600" dirty="0" err="1" smtClean="0">
                <a:latin typeface="Arial"/>
                <a:cs typeface="Arial"/>
              </a:rPr>
              <a:t>силы</a:t>
            </a:r>
            <a:r>
              <a:rPr sz="1600" dirty="0" smtClean="0">
                <a:latin typeface="Arial"/>
                <a:cs typeface="Arial"/>
              </a:rPr>
              <a:t>, </a:t>
            </a:r>
            <a:r>
              <a:rPr lang="ru-RU" sz="1600" dirty="0" smtClean="0">
                <a:latin typeface="Arial"/>
                <a:cs typeface="Arial"/>
              </a:rPr>
              <a:t>со</a:t>
            </a:r>
            <a:r>
              <a:rPr sz="1600" spc="-5" dirty="0" err="1" smtClean="0">
                <a:latin typeface="Arial"/>
                <a:cs typeface="Arial"/>
              </a:rPr>
              <a:t>де</a:t>
            </a:r>
            <a:r>
              <a:rPr lang="ru-RU" sz="1600" spc="-5" dirty="0" smtClean="0">
                <a:latin typeface="Arial"/>
                <a:cs typeface="Arial"/>
              </a:rPr>
              <a:t>й</a:t>
            </a:r>
            <a:r>
              <a:rPr sz="1600" spc="-5" dirty="0" err="1" smtClean="0">
                <a:latin typeface="Arial"/>
                <a:cs typeface="Arial"/>
              </a:rPr>
              <a:t>ствующие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sz="1600" spc="-5" dirty="0" err="1" smtClean="0">
                <a:latin typeface="Arial"/>
                <a:cs typeface="Arial"/>
              </a:rPr>
              <a:t>по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sz="1600" dirty="0" err="1" smtClean="0">
                <a:latin typeface="Arial"/>
                <a:cs typeface="Arial"/>
              </a:rPr>
              <a:t>принципу</a:t>
            </a:r>
            <a:r>
              <a:rPr sz="1600" dirty="0" smtClean="0">
                <a:latin typeface="Arial"/>
                <a:cs typeface="Arial"/>
              </a:rPr>
              <a:t> “</a:t>
            </a:r>
            <a:r>
              <a:rPr sz="1600" dirty="0" err="1" smtClean="0">
                <a:latin typeface="Arial"/>
                <a:cs typeface="Arial"/>
              </a:rPr>
              <a:t>тяни-толкай</a:t>
            </a:r>
            <a:r>
              <a:rPr sz="1600" dirty="0" smtClean="0">
                <a:latin typeface="Arial"/>
                <a:cs typeface="Arial"/>
              </a:rPr>
              <a:t>”</a:t>
            </a:r>
            <a:r>
              <a:rPr lang="ru-RU" sz="1600" dirty="0">
                <a:latin typeface="Arial"/>
                <a:cs typeface="Arial"/>
              </a:rPr>
              <a:t>.</a:t>
            </a:r>
            <a:r>
              <a:rPr sz="1600" dirty="0" smtClean="0">
                <a:latin typeface="Arial"/>
                <a:cs typeface="Arial"/>
              </a:rPr>
              <a:t> </a:t>
            </a:r>
            <a:r>
              <a:rPr lang="ru-RU" sz="1600" dirty="0" smtClean="0">
                <a:latin typeface="Arial"/>
                <a:cs typeface="Arial"/>
              </a:rPr>
              <a:t>С</a:t>
            </a:r>
            <a:r>
              <a:rPr sz="1600" dirty="0" err="1" smtClean="0">
                <a:latin typeface="Arial"/>
                <a:cs typeface="Arial"/>
              </a:rPr>
              <a:t>илу</a:t>
            </a:r>
            <a:r>
              <a:rPr sz="1600" dirty="0" smtClean="0">
                <a:latin typeface="Arial"/>
                <a:cs typeface="Arial"/>
              </a:rPr>
              <a:t> “</a:t>
            </a:r>
            <a:r>
              <a:rPr sz="1600" dirty="0" err="1" smtClean="0">
                <a:latin typeface="Arial"/>
                <a:cs typeface="Arial"/>
              </a:rPr>
              <a:t>тяни</a:t>
            </a:r>
            <a:r>
              <a:rPr sz="1600" dirty="0" smtClean="0">
                <a:latin typeface="Arial"/>
                <a:cs typeface="Arial"/>
              </a:rPr>
              <a:t>” </a:t>
            </a:r>
            <a:r>
              <a:rPr sz="1600" spc="-70" dirty="0" err="1" smtClean="0">
                <a:latin typeface="Arial"/>
                <a:cs typeface="Arial"/>
              </a:rPr>
              <a:t>созда</a:t>
            </a:r>
            <a:r>
              <a:rPr lang="ru-RU" sz="1600" spc="-70" dirty="0" smtClean="0">
                <a:latin typeface="Arial"/>
                <a:cs typeface="Arial"/>
              </a:rPr>
              <a:t>е</a:t>
            </a:r>
            <a:r>
              <a:rPr sz="1600" spc="-70" dirty="0" smtClean="0">
                <a:latin typeface="Arial"/>
                <a:cs typeface="Arial"/>
              </a:rPr>
              <a:t>т </a:t>
            </a:r>
            <a:r>
              <a:rPr sz="1600" spc="-5" dirty="0" err="1" smtClean="0">
                <a:latin typeface="Arial"/>
                <a:cs typeface="Arial"/>
              </a:rPr>
              <a:t>инвагинатор</a:t>
            </a:r>
            <a:r>
              <a:rPr lang="ru-RU" sz="1600" spc="-5" dirty="0" smtClean="0">
                <a:latin typeface="Arial"/>
                <a:cs typeface="Arial"/>
              </a:rPr>
              <a:t> в виде тонкостенного рукава; вы</a:t>
            </a:r>
            <a:r>
              <a:rPr sz="1600" spc="-5" dirty="0" err="1" smtClean="0">
                <a:latin typeface="Arial"/>
                <a:cs typeface="Arial"/>
              </a:rPr>
              <a:t>ворачива</a:t>
            </a:r>
            <a:r>
              <a:rPr lang="ru-RU" sz="1600" spc="-5" dirty="0" err="1" smtClean="0">
                <a:latin typeface="Arial"/>
                <a:cs typeface="Arial"/>
              </a:rPr>
              <a:t>ясь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под давлением воздуха, </a:t>
            </a:r>
            <a:r>
              <a:rPr sz="1600" spc="5" dirty="0" err="1" smtClean="0">
                <a:latin typeface="Arial"/>
                <a:cs typeface="Arial"/>
              </a:rPr>
              <a:t>как</a:t>
            </a:r>
            <a:r>
              <a:rPr lang="ru-RU" sz="1600" spc="5" dirty="0" smtClean="0">
                <a:latin typeface="Arial"/>
                <a:cs typeface="Arial"/>
              </a:rPr>
              <a:t> </a:t>
            </a:r>
            <a:r>
              <a:rPr sz="1600" spc="-5" dirty="0" err="1" smtClean="0">
                <a:latin typeface="Arial"/>
                <a:cs typeface="Arial"/>
              </a:rPr>
              <a:t>палец</a:t>
            </a:r>
            <a:r>
              <a:rPr lang="ru-RU" sz="1600" spc="-5" dirty="0" smtClean="0">
                <a:latin typeface="Arial"/>
                <a:cs typeface="Arial"/>
              </a:rPr>
              <a:t> </a:t>
            </a:r>
            <a:r>
              <a:rPr lang="ru-RU" sz="1600" spc="5" dirty="0" smtClean="0">
                <a:latin typeface="Arial"/>
                <a:cs typeface="Arial"/>
              </a:rPr>
              <a:t>хирургической 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sz="1600" spc="-15" dirty="0" err="1" smtClean="0">
                <a:latin typeface="Arial"/>
                <a:cs typeface="Arial"/>
              </a:rPr>
              <a:t>перчатки</a:t>
            </a:r>
            <a:r>
              <a:rPr lang="ru-RU" sz="1600" spc="-15" dirty="0" smtClean="0">
                <a:latin typeface="Arial"/>
                <a:cs typeface="Arial"/>
              </a:rPr>
              <a:t>, он </a:t>
            </a:r>
            <a:r>
              <a:rPr lang="ru-RU" sz="1600" dirty="0" smtClean="0">
                <a:latin typeface="Arial"/>
                <a:cs typeface="Arial"/>
              </a:rPr>
              <a:t>и, </a:t>
            </a:r>
            <a:r>
              <a:rPr sz="1600" spc="-40" dirty="0" err="1" smtClean="0">
                <a:latin typeface="Arial"/>
                <a:cs typeface="Arial"/>
              </a:rPr>
              <a:t>заключ</a:t>
            </a:r>
            <a:r>
              <a:rPr lang="ru-RU" sz="1600" spc="-40" dirty="0" smtClean="0">
                <a:latin typeface="Arial"/>
                <a:cs typeface="Arial"/>
              </a:rPr>
              <a:t>е</a:t>
            </a:r>
            <a:r>
              <a:rPr sz="1600" spc="-40" dirty="0" err="1" smtClean="0">
                <a:latin typeface="Arial"/>
                <a:cs typeface="Arial"/>
              </a:rPr>
              <a:t>нны</a:t>
            </a:r>
            <a:r>
              <a:rPr lang="ru-RU" sz="1600" spc="-40" dirty="0" smtClean="0">
                <a:latin typeface="Arial"/>
                <a:cs typeface="Arial"/>
              </a:rPr>
              <a:t>й </a:t>
            </a:r>
            <a:r>
              <a:rPr sz="1600" dirty="0" smtClean="0">
                <a:latin typeface="Arial"/>
                <a:cs typeface="Arial"/>
              </a:rPr>
              <a:t>в </a:t>
            </a:r>
            <a:r>
              <a:rPr sz="1600" spc="-140" dirty="0" smtClean="0">
                <a:latin typeface="Arial"/>
                <a:cs typeface="Arial"/>
              </a:rPr>
              <a:t>н</a:t>
            </a:r>
            <a:r>
              <a:rPr lang="ru-RU" sz="1600" spc="-140" dirty="0" smtClean="0">
                <a:latin typeface="Arial"/>
                <a:cs typeface="Arial"/>
              </a:rPr>
              <a:t>е</a:t>
            </a:r>
            <a:r>
              <a:rPr sz="1600" spc="-140" dirty="0" smtClean="0">
                <a:latin typeface="Arial"/>
                <a:cs typeface="Arial"/>
              </a:rPr>
              <a:t>м</a:t>
            </a:r>
            <a:r>
              <a:rPr lang="ru-RU" sz="1600" spc="-140" dirty="0" smtClean="0">
                <a:latin typeface="Arial"/>
                <a:cs typeface="Arial"/>
              </a:rPr>
              <a:t>,</a:t>
            </a:r>
            <a:r>
              <a:rPr sz="1600" spc="-140" dirty="0" smtClean="0">
                <a:latin typeface="Arial"/>
                <a:cs typeface="Arial"/>
              </a:rPr>
              <a:t> </a:t>
            </a:r>
            <a:r>
              <a:rPr sz="1600" dirty="0" err="1" smtClean="0">
                <a:latin typeface="Arial"/>
                <a:cs typeface="Arial"/>
              </a:rPr>
              <a:t>дренаж</a:t>
            </a:r>
            <a:r>
              <a:rPr sz="1600" spc="5" dirty="0" smtClean="0">
                <a:latin typeface="Arial"/>
                <a:cs typeface="Arial"/>
              </a:rPr>
              <a:t> </a:t>
            </a:r>
            <a:r>
              <a:rPr sz="1600" spc="-10" dirty="0" err="1" smtClean="0">
                <a:latin typeface="Arial"/>
                <a:cs typeface="Arial"/>
              </a:rPr>
              <a:t>накатыва</a:t>
            </a:r>
            <a:r>
              <a:rPr lang="ru-RU" sz="1600" spc="-10" dirty="0" smtClean="0">
                <a:latin typeface="Arial"/>
                <a:cs typeface="Arial"/>
              </a:rPr>
              <a:t>ю</a:t>
            </a:r>
            <a:r>
              <a:rPr sz="1600" spc="-10" dirty="0" err="1" smtClean="0">
                <a:latin typeface="Arial"/>
                <a:cs typeface="Arial"/>
              </a:rPr>
              <a:t>тся</a:t>
            </a:r>
            <a:r>
              <a:rPr sz="1600" spc="-10" dirty="0" smtClean="0">
                <a:latin typeface="Arial"/>
                <a:cs typeface="Arial"/>
              </a:rPr>
              <a:t> </a:t>
            </a:r>
            <a:r>
              <a:rPr sz="1600" spc="5" dirty="0" err="1" smtClean="0">
                <a:latin typeface="Arial"/>
                <a:cs typeface="Arial"/>
              </a:rPr>
              <a:t>на</a:t>
            </a:r>
            <a:r>
              <a:rPr sz="1600" spc="5" dirty="0" smtClean="0">
                <a:latin typeface="Arial"/>
                <a:cs typeface="Arial"/>
              </a:rPr>
              <a:t> </a:t>
            </a:r>
            <a:r>
              <a:rPr sz="1600" spc="-50" dirty="0" err="1" smtClean="0">
                <a:latin typeface="Arial"/>
                <a:cs typeface="Arial"/>
              </a:rPr>
              <a:t>слизистую</a:t>
            </a:r>
            <a:r>
              <a:rPr sz="1600" spc="-50" dirty="0" smtClean="0">
                <a:latin typeface="Arial"/>
                <a:cs typeface="Arial"/>
              </a:rPr>
              <a:t>. </a:t>
            </a:r>
            <a:r>
              <a:rPr sz="1600" spc="-10" dirty="0" err="1" smtClean="0">
                <a:latin typeface="Arial"/>
                <a:cs typeface="Arial"/>
              </a:rPr>
              <a:t>Источник</a:t>
            </a:r>
            <a:r>
              <a:rPr sz="1600" spc="-10" dirty="0" smtClean="0">
                <a:latin typeface="Arial"/>
                <a:cs typeface="Arial"/>
              </a:rPr>
              <a:t> </a:t>
            </a:r>
            <a:r>
              <a:rPr sz="1600" dirty="0" err="1" smtClean="0">
                <a:latin typeface="Arial"/>
                <a:cs typeface="Arial"/>
              </a:rPr>
              <a:t>силы</a:t>
            </a:r>
            <a:r>
              <a:rPr sz="1600" dirty="0" smtClean="0">
                <a:latin typeface="Arial"/>
                <a:cs typeface="Arial"/>
              </a:rPr>
              <a:t> </a:t>
            </a:r>
            <a:r>
              <a:rPr sz="1600" spc="-5" dirty="0" smtClean="0">
                <a:latin typeface="Arial"/>
                <a:cs typeface="Arial"/>
              </a:rPr>
              <a:t>“</a:t>
            </a:r>
            <a:r>
              <a:rPr sz="1600" spc="-5" dirty="0" err="1" smtClean="0">
                <a:latin typeface="Arial"/>
                <a:cs typeface="Arial"/>
              </a:rPr>
              <a:t>толкай</a:t>
            </a:r>
            <a:r>
              <a:rPr sz="1600" spc="-5" dirty="0" smtClean="0">
                <a:latin typeface="Arial"/>
                <a:cs typeface="Arial"/>
              </a:rPr>
              <a:t>” </a:t>
            </a:r>
            <a:r>
              <a:rPr lang="en-US" sz="1600" dirty="0" smtClean="0">
                <a:latin typeface="Arial"/>
                <a:cs typeface="Arial"/>
              </a:rPr>
              <a:t>–</a:t>
            </a:r>
            <a:r>
              <a:rPr sz="1600" dirty="0" smtClean="0">
                <a:latin typeface="Arial"/>
                <a:cs typeface="Arial"/>
              </a:rPr>
              <a:t> </a:t>
            </a:r>
            <a:r>
              <a:rPr sz="1600" spc="-10" dirty="0" err="1" smtClean="0">
                <a:latin typeface="Arial"/>
                <a:cs typeface="Arial"/>
              </a:rPr>
              <a:t>механизм</a:t>
            </a:r>
            <a:r>
              <a:rPr lang="ru-RU" sz="1600" spc="-10" dirty="0" smtClean="0">
                <a:latin typeface="Arial"/>
                <a:cs typeface="Arial"/>
              </a:rPr>
              <a:t>,</a:t>
            </a:r>
            <a:r>
              <a:rPr sz="1600" spc="-10" dirty="0" smtClean="0">
                <a:latin typeface="Arial"/>
                <a:cs typeface="Arial"/>
              </a:rPr>
              <a:t> </a:t>
            </a:r>
            <a:r>
              <a:rPr sz="1600" spc="-15" dirty="0" err="1" smtClean="0">
                <a:latin typeface="Arial"/>
                <a:cs typeface="Arial"/>
              </a:rPr>
              <a:t>пода</a:t>
            </a:r>
            <a:r>
              <a:rPr lang="ru-RU" sz="1600" spc="-15" dirty="0" err="1" smtClean="0">
                <a:latin typeface="Arial"/>
                <a:cs typeface="Arial"/>
              </a:rPr>
              <a:t>ющий</a:t>
            </a:r>
            <a:r>
              <a:rPr lang="ru-RU" sz="1600" spc="-15" dirty="0" smtClean="0">
                <a:latin typeface="Arial"/>
                <a:cs typeface="Arial"/>
              </a:rPr>
              <a:t> </a:t>
            </a:r>
            <a:r>
              <a:rPr lang="ru-RU" sz="1600" spc="-10" dirty="0" smtClean="0">
                <a:latin typeface="Arial"/>
                <a:cs typeface="Arial"/>
              </a:rPr>
              <a:t>инвагинатор </a:t>
            </a:r>
            <a:r>
              <a:rPr lang="ru-RU" sz="1600" dirty="0" smtClean="0">
                <a:latin typeface="Arial"/>
                <a:cs typeface="Arial"/>
              </a:rPr>
              <a:t>с </a:t>
            </a:r>
            <a:r>
              <a:rPr lang="ru-RU" sz="1600" spc="-5" dirty="0" smtClean="0">
                <a:latin typeface="Arial"/>
                <a:cs typeface="Arial"/>
              </a:rPr>
              <a:t>дренажом и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sz="1600" spc="-15" dirty="0" err="1" smtClean="0">
                <a:latin typeface="Arial"/>
                <a:cs typeface="Arial"/>
              </a:rPr>
              <a:t>затем</a:t>
            </a:r>
            <a:r>
              <a:rPr sz="1600" spc="-15" dirty="0" smtClean="0">
                <a:latin typeface="Arial"/>
                <a:cs typeface="Arial"/>
              </a:rPr>
              <a:t> </a:t>
            </a:r>
            <a:r>
              <a:rPr sz="1600" spc="-5" dirty="0" err="1" smtClean="0">
                <a:latin typeface="Arial"/>
                <a:cs typeface="Arial"/>
              </a:rPr>
              <a:t>интрактор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sz="1600" dirty="0" smtClean="0">
                <a:latin typeface="Arial"/>
                <a:cs typeface="Arial"/>
              </a:rPr>
              <a:t>в </a:t>
            </a:r>
            <a:r>
              <a:rPr lang="ru-RU" sz="1600" dirty="0" smtClean="0">
                <a:latin typeface="Arial"/>
                <a:cs typeface="Arial"/>
              </a:rPr>
              <a:t>вывернутую и </a:t>
            </a:r>
            <a:r>
              <a:rPr sz="1600" spc="-15" dirty="0" err="1" smtClean="0">
                <a:latin typeface="Arial"/>
                <a:cs typeface="Arial"/>
              </a:rPr>
              <a:t>раздутую</a:t>
            </a:r>
            <a:r>
              <a:rPr sz="1600" spc="-15" dirty="0" smtClean="0">
                <a:latin typeface="Arial"/>
                <a:cs typeface="Arial"/>
              </a:rPr>
              <a:t> </a:t>
            </a:r>
            <a:r>
              <a:rPr sz="1600" spc="-5" dirty="0" err="1" smtClean="0">
                <a:latin typeface="Arial"/>
                <a:cs typeface="Arial"/>
              </a:rPr>
              <a:t>часть</a:t>
            </a:r>
            <a:r>
              <a:rPr sz="1600" spc="295" dirty="0" smtClean="0">
                <a:latin typeface="Arial"/>
                <a:cs typeface="Arial"/>
              </a:rPr>
              <a:t> </a:t>
            </a:r>
            <a:r>
              <a:rPr sz="1600" spc="-15" dirty="0" err="1" smtClean="0">
                <a:latin typeface="Arial"/>
                <a:cs typeface="Arial"/>
              </a:rPr>
              <a:t>инвагинатор</a:t>
            </a:r>
            <a:r>
              <a:rPr lang="ru-RU" sz="1600" spc="-15" dirty="0" smtClean="0">
                <a:latin typeface="Arial"/>
                <a:cs typeface="Arial"/>
              </a:rPr>
              <a:t>а</a:t>
            </a:r>
            <a:r>
              <a:rPr sz="1600" spc="-15" dirty="0" smtClean="0">
                <a:latin typeface="Arial"/>
                <a:cs typeface="Arial"/>
              </a:rPr>
              <a:t>.</a:t>
            </a:r>
            <a:r>
              <a:rPr lang="ru-RU" sz="1600" spc="-15" dirty="0" smtClean="0">
                <a:latin typeface="Arial"/>
                <a:cs typeface="Arial"/>
              </a:rPr>
              <a:t> 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24675" y="2882900"/>
            <a:ext cx="7932820" cy="350520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49"/>
          <p:cNvSpPr txBox="1">
            <a:spLocks noGrp="1"/>
          </p:cNvSpPr>
          <p:nvPr>
            <p:ph type="sldNum" sz="quarter" idx="7"/>
          </p:nvPr>
        </p:nvSpPr>
        <p:spPr>
          <a:xfrm>
            <a:off x="8818880" y="6539230"/>
            <a:ext cx="24892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algn="ctr">
              <a:lnSpc>
                <a:spcPct val="100000"/>
              </a:lnSpc>
              <a:spcBef>
                <a:spcPts val="50"/>
              </a:spcBef>
            </a:pPr>
            <a:r>
              <a:rPr lang="ru-RU" dirty="0" smtClean="0"/>
              <a:t>4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381000" y="685800"/>
            <a:ext cx="8439830" cy="6276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tx1"/>
                </a:solidFill>
                <a:latin typeface="Arial"/>
                <a:cs typeface="Arial"/>
              </a:rPr>
              <a:t>4. КИДИ; интубационная система «Тяни-Толкай» </a:t>
            </a:r>
            <a:endParaRPr lang="en-US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3540" y="3616826"/>
            <a:ext cx="762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b="1" dirty="0" smtClean="0">
                <a:latin typeface="Arial" pitchFamily="34" charset="0"/>
                <a:cs typeface="Arial" pitchFamily="34" charset="0"/>
              </a:rPr>
              <a:t>Катушка</a:t>
            </a:r>
            <a:endParaRPr lang="ru-RU" sz="1050" b="1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0" name="Прямая соединительная линия 19"/>
          <p:cNvCxnSpPr/>
          <p:nvPr/>
        </p:nvCxnSpPr>
        <p:spPr>
          <a:xfrm>
            <a:off x="511067" y="3822705"/>
            <a:ext cx="5307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>
            <a:off x="804540" y="3822699"/>
            <a:ext cx="186060" cy="1804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Овал 34"/>
          <p:cNvSpPr/>
          <p:nvPr/>
        </p:nvSpPr>
        <p:spPr>
          <a:xfrm>
            <a:off x="949215" y="3960536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object 2">
            <a:hlinkClick r:id="" action="ppaction://hlinkshowjump?jump=previousslide"/>
          </p:cNvPr>
          <p:cNvSpPr/>
          <p:nvPr/>
        </p:nvSpPr>
        <p:spPr>
          <a:xfrm>
            <a:off x="8178800" y="506476"/>
            <a:ext cx="763587" cy="2317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3">
            <a:hlinkClick r:id="" action="ppaction://hlinkshowjump?jump=nextslide"/>
          </p:cNvPr>
          <p:cNvSpPr/>
          <p:nvPr/>
        </p:nvSpPr>
        <p:spPr>
          <a:xfrm>
            <a:off x="8186801" y="180975"/>
            <a:ext cx="763587" cy="23177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3" name="TextBox 14"/>
          <p:cNvSpPr txBox="1"/>
          <p:nvPr/>
        </p:nvSpPr>
        <p:spPr>
          <a:xfrm>
            <a:off x="380051" y="6489000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5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  <p:sp>
        <p:nvSpPr>
          <p:cNvPr id="19" name="object 3"/>
          <p:cNvSpPr txBox="1"/>
          <p:nvPr/>
        </p:nvSpPr>
        <p:spPr>
          <a:xfrm>
            <a:off x="414416" y="188976"/>
            <a:ext cx="7567851" cy="467436"/>
          </a:xfrm>
          <a:prstGeom prst="rect">
            <a:avLst/>
          </a:prstGeom>
          <a:solidFill>
            <a:srgbClr val="800000"/>
          </a:solidFill>
        </p:spPr>
        <p:txBody>
          <a:bodyPr vert="horz" wrap="square" lIns="0" tIns="5715" rIns="0" bIns="0" rtlCol="0">
            <a:spAutoFit/>
          </a:bodyPr>
          <a:lstStyle/>
          <a:p>
            <a:pPr algn="ctr">
              <a:lnSpc>
                <a:spcPts val="1920"/>
              </a:lnSpc>
              <a:spcBef>
                <a:spcPts val="45"/>
              </a:spcBef>
            </a:pPr>
            <a:r>
              <a:rPr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Перспективы </a:t>
            </a:r>
            <a:r>
              <a:rPr lang="ru-RU"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скрининга и лечения</a:t>
            </a:r>
            <a:r>
              <a:rPr sz="1600" b="1" i="1" spc="17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lang="ru-RU" sz="1600" b="1" i="1" spc="-25" dirty="0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sz="1600" dirty="0" smtClean="0">
              <a:solidFill>
                <a:srgbClr val="FFFF00"/>
              </a:solidFill>
              <a:latin typeface="Arial"/>
              <a:cs typeface="Arial"/>
            </a:endParaRPr>
          </a:p>
          <a:p>
            <a:pPr algn="ctr">
              <a:lnSpc>
                <a:spcPts val="1680"/>
              </a:lnSpc>
            </a:pPr>
            <a:r>
              <a:rPr lang="ru-RU" b="1" i="1" dirty="0" smtClean="0">
                <a:solidFill>
                  <a:srgbClr val="FFFF00"/>
                </a:solidFill>
                <a:latin typeface="Arial"/>
                <a:cs typeface="Arial"/>
              </a:rPr>
              <a:t>Часть 2</a:t>
            </a:r>
            <a:r>
              <a:rPr b="1" i="1" spc="-5" dirty="0" smtClean="0">
                <a:solidFill>
                  <a:srgbClr val="FFFF00"/>
                </a:solidFill>
                <a:latin typeface="Arial"/>
                <a:cs typeface="Arial"/>
              </a:rPr>
              <a:t>. </a:t>
            </a:r>
            <a:r>
              <a:rPr lang="ru-RU" b="1" i="1" spc="-5" dirty="0" smtClean="0">
                <a:solidFill>
                  <a:srgbClr val="FFFF00"/>
                </a:solidFill>
                <a:latin typeface="Arial"/>
                <a:cs typeface="Arial"/>
              </a:rPr>
              <a:t>Антеградный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метод</a:t>
            </a:r>
            <a:r>
              <a:rPr lang="ru-RU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 мытья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dirty="0">
              <a:solidFill>
                <a:srgbClr val="FFFF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2848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tubator_in_colon.mpe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1800" y="2340429"/>
            <a:ext cx="5791200" cy="41365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object 5"/>
          <p:cNvSpPr txBox="1"/>
          <p:nvPr/>
        </p:nvSpPr>
        <p:spPr>
          <a:xfrm>
            <a:off x="406400" y="731599"/>
            <a:ext cx="8363584" cy="1486304"/>
          </a:xfrm>
          <a:prstGeom prst="rect">
            <a:avLst/>
          </a:prstGeom>
        </p:spPr>
        <p:txBody>
          <a:bodyPr vert="horz" wrap="square" lIns="0" tIns="120650" rIns="0" bIns="0" rtlCol="0">
            <a:spAutoFit/>
          </a:bodyPr>
          <a:lstStyle/>
          <a:p>
            <a:pPr marL="2284730">
              <a:lnSpc>
                <a:spcPct val="100000"/>
              </a:lnSpc>
              <a:spcBef>
                <a:spcPts val="950"/>
              </a:spcBef>
            </a:pPr>
            <a:r>
              <a:rPr lang="ru-RU" b="1" spc="-5" dirty="0">
                <a:latin typeface="Arial"/>
                <a:cs typeface="Arial"/>
              </a:rPr>
              <a:t>5</a:t>
            </a:r>
            <a:r>
              <a:rPr sz="1800" b="1" spc="-5" dirty="0" smtClean="0">
                <a:latin typeface="Arial"/>
                <a:cs typeface="Arial"/>
              </a:rPr>
              <a:t>. КИДИ</a:t>
            </a:r>
            <a:r>
              <a:rPr lang="ru-RU" b="1" spc="-5" dirty="0">
                <a:latin typeface="Arial"/>
                <a:cs typeface="Arial"/>
              </a:rPr>
              <a:t>;</a:t>
            </a:r>
            <a:r>
              <a:rPr lang="ru-RU" sz="1800" b="1" spc="-5" dirty="0" smtClean="0">
                <a:latin typeface="Arial"/>
                <a:cs typeface="Arial"/>
              </a:rPr>
              <a:t> у</a:t>
            </a:r>
            <a:r>
              <a:rPr sz="1800" b="1" spc="-15" dirty="0" smtClean="0">
                <a:latin typeface="Arial"/>
                <a:cs typeface="Arial"/>
              </a:rPr>
              <a:t>правление</a:t>
            </a:r>
            <a:r>
              <a:rPr sz="1800" b="1" spc="30" dirty="0" smtClean="0">
                <a:latin typeface="Arial"/>
                <a:cs typeface="Arial"/>
              </a:rPr>
              <a:t> </a:t>
            </a:r>
            <a:r>
              <a:rPr lang="ru-RU" sz="1800" b="1" spc="-10" dirty="0" smtClean="0">
                <a:latin typeface="Arial"/>
                <a:cs typeface="Arial"/>
              </a:rPr>
              <a:t>интубацией</a:t>
            </a:r>
            <a:endParaRPr sz="1800" dirty="0">
              <a:latin typeface="Arial"/>
              <a:cs typeface="Arial"/>
            </a:endParaRPr>
          </a:p>
          <a:p>
            <a:pPr marL="12700" marR="5080" algn="just">
              <a:spcBef>
                <a:spcPts val="755"/>
              </a:spcBef>
            </a:pPr>
            <a:r>
              <a:rPr sz="1600" spc="-5" dirty="0" err="1" smtClean="0">
                <a:latin typeface="Arial"/>
                <a:cs typeface="Arial"/>
              </a:rPr>
              <a:t>Интубаци</a:t>
            </a:r>
            <a:r>
              <a:rPr lang="ru-RU" sz="1600" spc="-5" dirty="0" smtClean="0">
                <a:latin typeface="Arial"/>
                <a:cs typeface="Arial"/>
              </a:rPr>
              <a:t>я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sz="1600" dirty="0" smtClean="0">
                <a:latin typeface="Arial"/>
                <a:cs typeface="Arial"/>
              </a:rPr>
              <a:t>кишки</a:t>
            </a:r>
            <a:r>
              <a:rPr lang="lv-LV" sz="1600" dirty="0" smtClean="0">
                <a:latin typeface="Arial"/>
                <a:cs typeface="Arial"/>
              </a:rPr>
              <a:t> </a:t>
            </a:r>
            <a:r>
              <a:rPr sz="1600" spc="-15" dirty="0" err="1" smtClean="0">
                <a:latin typeface="Arial"/>
                <a:cs typeface="Arial"/>
              </a:rPr>
              <a:t>осуществляет</a:t>
            </a:r>
            <a:r>
              <a:rPr lang="ru-RU" sz="1600" spc="-15" dirty="0" err="1" smtClean="0">
                <a:latin typeface="Arial"/>
                <a:cs typeface="Arial"/>
              </a:rPr>
              <a:t>ся</a:t>
            </a:r>
            <a:r>
              <a:rPr sz="1600" spc="-15" dirty="0" smtClean="0">
                <a:latin typeface="Arial"/>
                <a:cs typeface="Arial"/>
              </a:rPr>
              <a:t> </a:t>
            </a:r>
            <a:r>
              <a:rPr sz="1600" spc="-5" dirty="0" err="1" smtClean="0">
                <a:latin typeface="Arial"/>
                <a:cs typeface="Arial"/>
              </a:rPr>
              <a:t>периодическим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sz="1600" spc="-5" dirty="0" err="1">
                <a:latin typeface="Arial"/>
                <a:cs typeface="Arial"/>
              </a:rPr>
              <a:t>нажатием</a:t>
            </a:r>
            <a:r>
              <a:rPr sz="1600" spc="-5" dirty="0">
                <a:latin typeface="Arial"/>
                <a:cs typeface="Arial"/>
              </a:rPr>
              <a:t> </a:t>
            </a:r>
            <a:r>
              <a:rPr sz="1600" spc="-5" dirty="0" err="1" smtClean="0">
                <a:latin typeface="Arial"/>
                <a:cs typeface="Arial"/>
              </a:rPr>
              <a:t>на</a:t>
            </a:r>
            <a:r>
              <a:rPr lang="ru-RU" sz="1600" spc="-5" dirty="0" smtClean="0">
                <a:latin typeface="Arial"/>
                <a:cs typeface="Arial"/>
              </a:rPr>
              <a:t> </a:t>
            </a:r>
            <a:r>
              <a:rPr sz="1600" spc="-10" dirty="0" err="1" smtClean="0">
                <a:latin typeface="Arial"/>
                <a:cs typeface="Arial"/>
              </a:rPr>
              <a:t>педаль</a:t>
            </a:r>
            <a:r>
              <a:rPr sz="1600" spc="-10" dirty="0" smtClean="0">
                <a:latin typeface="Arial"/>
                <a:cs typeface="Arial"/>
              </a:rPr>
              <a:t> </a:t>
            </a:r>
            <a:r>
              <a:rPr sz="1600" spc="-10" dirty="0">
                <a:latin typeface="Arial"/>
                <a:cs typeface="Arial"/>
              </a:rPr>
              <a:t>механизма подачи; </a:t>
            </a:r>
            <a:r>
              <a:rPr lang="ru-RU" sz="1600" spc="-10" dirty="0" smtClean="0">
                <a:latin typeface="Arial"/>
                <a:cs typeface="Arial"/>
              </a:rPr>
              <a:t>ш</a:t>
            </a:r>
            <a:r>
              <a:rPr lang="ru-RU" sz="1600" spc="-5" dirty="0" smtClean="0">
                <a:latin typeface="Arial"/>
                <a:cs typeface="Arial"/>
              </a:rPr>
              <a:t>аг </a:t>
            </a:r>
            <a:r>
              <a:rPr lang="ru-RU" sz="1600" spc="-5" dirty="0">
                <a:latin typeface="Arial"/>
                <a:cs typeface="Arial"/>
              </a:rPr>
              <a:t>интубации </a:t>
            </a:r>
            <a:r>
              <a:rPr lang="ru-RU" sz="1600" dirty="0">
                <a:latin typeface="Arial"/>
                <a:cs typeface="Arial"/>
              </a:rPr>
              <a:t>– </a:t>
            </a:r>
            <a:r>
              <a:rPr lang="ru-RU" sz="1600" spc="-5" dirty="0">
                <a:latin typeface="Arial"/>
                <a:cs typeface="Arial"/>
              </a:rPr>
              <a:t>5-10 </a:t>
            </a:r>
            <a:r>
              <a:rPr lang="ru-RU" sz="1600" dirty="0">
                <a:latin typeface="Arial"/>
                <a:cs typeface="Arial"/>
              </a:rPr>
              <a:t>см, </a:t>
            </a:r>
            <a:r>
              <a:rPr lang="ru-RU" sz="1600" spc="-5" dirty="0">
                <a:latin typeface="Arial"/>
                <a:cs typeface="Arial"/>
              </a:rPr>
              <a:t>общая </a:t>
            </a:r>
            <a:r>
              <a:rPr lang="ru-RU" sz="1600" spc="-15" dirty="0">
                <a:latin typeface="Arial"/>
                <a:cs typeface="Arial"/>
              </a:rPr>
              <a:t>продолжительность </a:t>
            </a:r>
            <a:r>
              <a:rPr lang="ru-RU" sz="1600" dirty="0">
                <a:latin typeface="Arial"/>
                <a:cs typeface="Arial"/>
              </a:rPr>
              <a:t>– </a:t>
            </a:r>
            <a:r>
              <a:rPr lang="ru-RU" sz="1600" spc="-5" dirty="0" smtClean="0">
                <a:latin typeface="Arial"/>
                <a:cs typeface="Arial"/>
              </a:rPr>
              <a:t>около 1</a:t>
            </a:r>
            <a:r>
              <a:rPr lang="ru-RU" sz="1600" spc="235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минуты.</a:t>
            </a:r>
            <a:r>
              <a:rPr lang="ru-RU" sz="1600" dirty="0">
                <a:latin typeface="Arial"/>
                <a:cs typeface="Arial"/>
              </a:rPr>
              <a:t> </a:t>
            </a:r>
            <a:r>
              <a:rPr lang="ru-RU" sz="1600" dirty="0" smtClean="0">
                <a:latin typeface="Arial"/>
                <a:cs typeface="Arial"/>
              </a:rPr>
              <a:t>В связи с отсутствием патентной защиты второй </a:t>
            </a:r>
            <a:r>
              <a:rPr lang="ru-RU" sz="1600" spc="-5" dirty="0" smtClean="0">
                <a:latin typeface="Arial"/>
                <a:cs typeface="Arial"/>
              </a:rPr>
              <a:t>интубационной</a:t>
            </a:r>
            <a:r>
              <a:rPr lang="ru-RU" sz="1600" spc="5" dirty="0" smtClean="0">
                <a:latin typeface="Arial"/>
                <a:cs typeface="Arial"/>
              </a:rPr>
              <a:t> </a:t>
            </a:r>
            <a:r>
              <a:rPr lang="ru-RU" sz="1600" spc="-5" dirty="0">
                <a:latin typeface="Arial"/>
                <a:cs typeface="Arial"/>
              </a:rPr>
              <a:t>с</a:t>
            </a:r>
            <a:r>
              <a:rPr lang="ru-RU" sz="1600" spc="5" dirty="0">
                <a:latin typeface="Arial"/>
                <a:cs typeface="Arial"/>
              </a:rPr>
              <a:t>истемы </a:t>
            </a:r>
            <a:r>
              <a:rPr lang="ru-RU" sz="1600" spc="-15" dirty="0">
                <a:latin typeface="Arial"/>
                <a:cs typeface="Arial"/>
              </a:rPr>
              <a:t>«Тяни-Толкай</a:t>
            </a:r>
            <a:r>
              <a:rPr lang="ru-RU" sz="1600" spc="-15" dirty="0" smtClean="0">
                <a:latin typeface="Arial"/>
                <a:cs typeface="Arial"/>
              </a:rPr>
              <a:t>», данная з</a:t>
            </a:r>
            <a:r>
              <a:rPr lang="ru-RU" sz="1600" dirty="0" smtClean="0">
                <a:latin typeface="Arial"/>
                <a:cs typeface="Arial"/>
              </a:rPr>
              <a:t>апись иллюстрирует</a:t>
            </a:r>
            <a:r>
              <a:rPr sz="1600" spc="-10" dirty="0" smtClean="0">
                <a:latin typeface="Arial"/>
                <a:cs typeface="Arial"/>
              </a:rPr>
              <a:t> </a:t>
            </a:r>
            <a:r>
              <a:rPr lang="ru-RU" sz="1600" spc="-10" dirty="0" smtClean="0">
                <a:latin typeface="Arial"/>
                <a:cs typeface="Arial"/>
              </a:rPr>
              <a:t>работу первой – т. </a:t>
            </a:r>
            <a:r>
              <a:rPr lang="ru-RU" sz="1600" spc="-10" dirty="0">
                <a:latin typeface="Arial"/>
                <a:cs typeface="Arial"/>
              </a:rPr>
              <a:t>е</a:t>
            </a:r>
            <a:r>
              <a:rPr lang="ru-RU" sz="1600" spc="-10" dirty="0" smtClean="0">
                <a:latin typeface="Arial"/>
                <a:cs typeface="Arial"/>
              </a:rPr>
              <a:t>. ее прототипа</a:t>
            </a:r>
            <a:r>
              <a:rPr lang="ru-RU" sz="1600" spc="5" dirty="0" smtClean="0">
                <a:latin typeface="Arial"/>
                <a:cs typeface="Arial"/>
              </a:rPr>
              <a:t>.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9" name="object 49"/>
          <p:cNvSpPr txBox="1">
            <a:spLocks noGrp="1"/>
          </p:cNvSpPr>
          <p:nvPr>
            <p:ph type="sldNum" sz="quarter" idx="7"/>
          </p:nvPr>
        </p:nvSpPr>
        <p:spPr>
          <a:xfrm>
            <a:off x="8818880" y="6539230"/>
            <a:ext cx="24892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algn="ctr">
              <a:lnSpc>
                <a:spcPct val="100000"/>
              </a:lnSpc>
              <a:spcBef>
                <a:spcPts val="50"/>
              </a:spcBef>
            </a:pPr>
            <a:r>
              <a:rPr lang="ru-RU" dirty="0" smtClean="0"/>
              <a:t>5</a:t>
            </a:r>
            <a:endParaRPr dirty="0"/>
          </a:p>
        </p:txBody>
      </p:sp>
      <p:sp>
        <p:nvSpPr>
          <p:cNvPr id="12" name="TextBox 14"/>
          <p:cNvSpPr txBox="1"/>
          <p:nvPr/>
        </p:nvSpPr>
        <p:spPr>
          <a:xfrm>
            <a:off x="380051" y="6489000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5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  <p:sp>
        <p:nvSpPr>
          <p:cNvPr id="10" name="object 2">
            <a:hlinkClick r:id="" action="ppaction://hlinkshowjump?jump=previousslide"/>
          </p:cNvPr>
          <p:cNvSpPr/>
          <p:nvPr/>
        </p:nvSpPr>
        <p:spPr>
          <a:xfrm>
            <a:off x="8178800" y="506476"/>
            <a:ext cx="763587" cy="23177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3">
            <a:hlinkClick r:id="" action="ppaction://hlinkshowjump?jump=nextslide"/>
          </p:cNvPr>
          <p:cNvSpPr/>
          <p:nvPr/>
        </p:nvSpPr>
        <p:spPr>
          <a:xfrm>
            <a:off x="8186801" y="180975"/>
            <a:ext cx="763587" cy="23177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3"/>
          <p:cNvSpPr txBox="1"/>
          <p:nvPr/>
        </p:nvSpPr>
        <p:spPr>
          <a:xfrm>
            <a:off x="414416" y="188976"/>
            <a:ext cx="7567851" cy="467436"/>
          </a:xfrm>
          <a:prstGeom prst="rect">
            <a:avLst/>
          </a:prstGeom>
          <a:solidFill>
            <a:srgbClr val="800000"/>
          </a:solidFill>
        </p:spPr>
        <p:txBody>
          <a:bodyPr vert="horz" wrap="square" lIns="0" tIns="5715" rIns="0" bIns="0" rtlCol="0">
            <a:spAutoFit/>
          </a:bodyPr>
          <a:lstStyle/>
          <a:p>
            <a:pPr algn="ctr">
              <a:lnSpc>
                <a:spcPts val="1920"/>
              </a:lnSpc>
              <a:spcBef>
                <a:spcPts val="45"/>
              </a:spcBef>
            </a:pPr>
            <a:r>
              <a:rPr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Перспективы </a:t>
            </a:r>
            <a:r>
              <a:rPr lang="ru-RU"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скрининга и лечения</a:t>
            </a:r>
            <a:r>
              <a:rPr sz="1600" b="1" i="1" spc="17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lang="ru-RU" sz="1600" b="1" i="1" spc="-25" dirty="0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sz="1600" dirty="0" smtClean="0">
              <a:solidFill>
                <a:srgbClr val="FFFF00"/>
              </a:solidFill>
              <a:latin typeface="Arial"/>
              <a:cs typeface="Arial"/>
            </a:endParaRPr>
          </a:p>
          <a:p>
            <a:pPr algn="ctr">
              <a:lnSpc>
                <a:spcPts val="1680"/>
              </a:lnSpc>
            </a:pPr>
            <a:r>
              <a:rPr lang="ru-RU" b="1" i="1" dirty="0" smtClean="0">
                <a:solidFill>
                  <a:srgbClr val="FFFF00"/>
                </a:solidFill>
                <a:latin typeface="Arial"/>
                <a:cs typeface="Arial"/>
              </a:rPr>
              <a:t>Часть 2</a:t>
            </a:r>
            <a:r>
              <a:rPr b="1" i="1" spc="-5" dirty="0" smtClean="0">
                <a:solidFill>
                  <a:srgbClr val="FFFF00"/>
                </a:solidFill>
                <a:latin typeface="Arial"/>
                <a:cs typeface="Arial"/>
              </a:rPr>
              <a:t>. </a:t>
            </a:r>
            <a:r>
              <a:rPr lang="ru-RU" b="1" i="1" spc="-5" dirty="0" smtClean="0">
                <a:solidFill>
                  <a:srgbClr val="FFFF00"/>
                </a:solidFill>
                <a:latin typeface="Arial"/>
                <a:cs typeface="Arial"/>
              </a:rPr>
              <a:t>Антеградный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метод</a:t>
            </a:r>
            <a:r>
              <a:rPr lang="ru-RU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 мытья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dirty="0">
              <a:solidFill>
                <a:srgbClr val="FFFF00"/>
              </a:solidFill>
              <a:latin typeface="Arial"/>
              <a:cs typeface="Arial"/>
            </a:endParaRPr>
          </a:p>
        </p:txBody>
      </p:sp>
      <p:sp>
        <p:nvSpPr>
          <p:cNvPr id="13" name="object 6"/>
          <p:cNvSpPr txBox="1"/>
          <p:nvPr/>
        </p:nvSpPr>
        <p:spPr>
          <a:xfrm>
            <a:off x="5622878" y="2402327"/>
            <a:ext cx="1821264" cy="611312"/>
          </a:xfrm>
          <a:prstGeom prst="rect">
            <a:avLst/>
          </a:prstGeom>
          <a:ln w="9525">
            <a:solidFill>
              <a:schemeClr val="bg1"/>
            </a:solidFill>
          </a:ln>
        </p:spPr>
        <p:txBody>
          <a:bodyPr vert="horz" wrap="square" lIns="0" tIns="36000" rIns="0" bIns="36000" rtlCol="0">
            <a:spAutoFit/>
          </a:bodyPr>
          <a:lstStyle/>
          <a:p>
            <a:pPr marL="108000" algn="just">
              <a:lnSpc>
                <a:spcPts val="1405"/>
              </a:lnSpc>
            </a:pPr>
            <a:r>
              <a:rPr lang="ru-RU" sz="1600" b="1" spc="-5" dirty="0" smtClean="0">
                <a:solidFill>
                  <a:schemeClr val="bg1"/>
                </a:solidFill>
                <a:latin typeface="Arial"/>
                <a:cs typeface="Arial"/>
              </a:rPr>
              <a:t>Для просмотра записи нажмите на фото</a:t>
            </a:r>
            <a:endParaRPr sz="16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747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7"/>
          <p:cNvSpPr/>
          <p:nvPr/>
        </p:nvSpPr>
        <p:spPr>
          <a:xfrm>
            <a:off x="398825" y="2801876"/>
            <a:ext cx="3376676" cy="37151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2"/>
          <p:cNvSpPr/>
          <p:nvPr/>
        </p:nvSpPr>
        <p:spPr>
          <a:xfrm>
            <a:off x="3937875" y="2801876"/>
            <a:ext cx="4831125" cy="37151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2" name="TextBox 14"/>
          <p:cNvSpPr txBox="1"/>
          <p:nvPr/>
        </p:nvSpPr>
        <p:spPr>
          <a:xfrm>
            <a:off x="380051" y="6489000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4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  <p:sp>
        <p:nvSpPr>
          <p:cNvPr id="13" name="object 2">
            <a:hlinkClick r:id="" action="ppaction://hlinkshowjump?jump=previousslide"/>
          </p:cNvPr>
          <p:cNvSpPr/>
          <p:nvPr/>
        </p:nvSpPr>
        <p:spPr>
          <a:xfrm>
            <a:off x="8178800" y="506476"/>
            <a:ext cx="763587" cy="23177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4" name="object 3">
            <a:hlinkClick r:id="" action="ppaction://hlinkshowjump?jump=nextslide"/>
          </p:cNvPr>
          <p:cNvSpPr/>
          <p:nvPr/>
        </p:nvSpPr>
        <p:spPr>
          <a:xfrm>
            <a:off x="8186801" y="180975"/>
            <a:ext cx="763587" cy="23177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6" name="object 49"/>
          <p:cNvSpPr txBox="1">
            <a:spLocks noGrp="1"/>
          </p:cNvSpPr>
          <p:nvPr>
            <p:ph type="sldNum" sz="quarter" idx="7"/>
          </p:nvPr>
        </p:nvSpPr>
        <p:spPr>
          <a:xfrm>
            <a:off x="8818880" y="6539230"/>
            <a:ext cx="24892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algn="ctr">
              <a:lnSpc>
                <a:spcPct val="100000"/>
              </a:lnSpc>
              <a:spcBef>
                <a:spcPts val="50"/>
              </a:spcBef>
            </a:pPr>
            <a:r>
              <a:rPr lang="ru-RU" dirty="0" smtClean="0"/>
              <a:t>6</a:t>
            </a:r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81000" y="1104900"/>
            <a:ext cx="8385175" cy="1597232"/>
          </a:xfrm>
          <a:prstGeom prst="rect">
            <a:avLst/>
          </a:prstGeom>
          <a:noFill/>
        </p:spPr>
        <p:txBody>
          <a:bodyPr vert="horz" wrap="square" lIns="0" tIns="118745" rIns="0" bIns="0" rtlCol="0">
            <a:spAutoFit/>
          </a:bodyPr>
          <a:lstStyle/>
          <a:p>
            <a:pPr marL="12700" marR="5080" algn="just">
              <a:spcBef>
                <a:spcPts val="740"/>
              </a:spcBef>
            </a:pPr>
            <a:r>
              <a:rPr lang="ru-RU" sz="1600" dirty="0" smtClean="0">
                <a:latin typeface="Arial"/>
                <a:cs typeface="Arial"/>
              </a:rPr>
              <a:t>Основа системы </a:t>
            </a:r>
            <a:r>
              <a:rPr lang="ru-RU" sz="1600" spc="-15" dirty="0">
                <a:latin typeface="Arial"/>
                <a:cs typeface="Arial"/>
              </a:rPr>
              <a:t>«Поток</a:t>
            </a:r>
            <a:r>
              <a:rPr lang="ru-RU" sz="1600" spc="-15" dirty="0" smtClean="0">
                <a:latin typeface="Arial"/>
                <a:cs typeface="Arial"/>
              </a:rPr>
              <a:t>» </a:t>
            </a:r>
            <a:r>
              <a:rPr lang="ru-RU" sz="1600" dirty="0" smtClean="0">
                <a:latin typeface="Arial"/>
                <a:cs typeface="Arial"/>
              </a:rPr>
              <a:t>- </a:t>
            </a:r>
            <a:r>
              <a:rPr sz="1600" dirty="0" smtClean="0">
                <a:latin typeface="Arial"/>
                <a:cs typeface="Arial"/>
              </a:rPr>
              <a:t>вывернутый </a:t>
            </a:r>
            <a:r>
              <a:rPr sz="1600" spc="-5" dirty="0" smtClean="0">
                <a:latin typeface="Arial"/>
                <a:cs typeface="Arial"/>
              </a:rPr>
              <a:t>инвагинатор, открыты</a:t>
            </a:r>
            <a:r>
              <a:rPr lang="ru-RU" sz="1600" spc="-5" dirty="0">
                <a:latin typeface="Arial"/>
                <a:cs typeface="Arial"/>
              </a:rPr>
              <a:t>й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после интубации </a:t>
            </a:r>
            <a:r>
              <a:rPr sz="1600" dirty="0" smtClean="0">
                <a:latin typeface="Arial"/>
                <a:cs typeface="Arial"/>
              </a:rPr>
              <a:t>в </a:t>
            </a:r>
            <a:r>
              <a:rPr lang="ru-RU" sz="1600" spc="-5" dirty="0" smtClean="0">
                <a:latin typeface="Arial"/>
                <a:cs typeface="Arial"/>
              </a:rPr>
              <a:t>слепую кишку </a:t>
            </a:r>
            <a:r>
              <a:rPr sz="1600" dirty="0" smtClean="0">
                <a:latin typeface="Arial"/>
                <a:cs typeface="Arial"/>
                <a:hlinkClick r:id="rId7" action="ppaction://hlinksldjump"/>
              </a:rPr>
              <a:t>(</a:t>
            </a:r>
            <a:r>
              <a:rPr sz="1600" dirty="0" err="1" smtClean="0">
                <a:latin typeface="Arial"/>
                <a:cs typeface="Arial"/>
                <a:hlinkClick r:id="rId7" action="ppaction://hlinksldjump"/>
              </a:rPr>
              <a:t>см</a:t>
            </a:r>
            <a:r>
              <a:rPr sz="1600" dirty="0" smtClean="0">
                <a:latin typeface="Arial"/>
                <a:cs typeface="Arial"/>
                <a:hlinkClick r:id="rId7" action="ppaction://hlinksldjump"/>
              </a:rPr>
              <a:t>.</a:t>
            </a:r>
            <a:r>
              <a:rPr lang="ru-RU" sz="1600" dirty="0">
                <a:latin typeface="Arial"/>
                <a:cs typeface="Arial"/>
                <a:hlinkClick r:id="rId7" action="ppaction://hlinksldjump"/>
              </a:rPr>
              <a:t> </a:t>
            </a:r>
            <a:r>
              <a:rPr lang="ru-RU" sz="1600" dirty="0" smtClean="0">
                <a:latin typeface="Arial"/>
                <a:cs typeface="Arial"/>
                <a:hlinkClick r:id="rId7" action="ppaction://hlinksldjump"/>
              </a:rPr>
              <a:t>на </a:t>
            </a:r>
            <a:r>
              <a:rPr sz="1600" dirty="0" err="1" smtClean="0">
                <a:latin typeface="Arial"/>
                <a:cs typeface="Arial"/>
                <a:hlinkClick r:id="rId7" action="ppaction://hlinksldjump"/>
              </a:rPr>
              <a:t>слайд</a:t>
            </a:r>
            <a:r>
              <a:rPr lang="ru-RU" sz="1600" dirty="0" smtClean="0">
                <a:latin typeface="Arial"/>
                <a:cs typeface="Arial"/>
                <a:hlinkClick r:id="rId7" action="ppaction://hlinksldjump"/>
              </a:rPr>
              <a:t>е</a:t>
            </a:r>
            <a:r>
              <a:rPr sz="1600" dirty="0" smtClean="0">
                <a:latin typeface="Arial"/>
                <a:cs typeface="Arial"/>
                <a:hlinkClick r:id="rId7" action="ppaction://hlinksldjump"/>
              </a:rPr>
              <a:t> </a:t>
            </a:r>
            <a:r>
              <a:rPr lang="ru-RU" sz="1600" dirty="0">
                <a:latin typeface="Arial"/>
                <a:cs typeface="Arial"/>
                <a:hlinkClick r:id="rId7" action="ppaction://hlinksldjump"/>
              </a:rPr>
              <a:t>4</a:t>
            </a:r>
            <a:r>
              <a:rPr lang="ru-RU" sz="1600" dirty="0" smtClean="0">
                <a:latin typeface="Arial"/>
                <a:cs typeface="Arial"/>
                <a:hlinkClick r:id="rId7" action="ppaction://hlinksldjump"/>
              </a:rPr>
              <a:t> справа внизу</a:t>
            </a:r>
            <a:r>
              <a:rPr sz="1600" spc="-5" dirty="0" smtClean="0">
                <a:latin typeface="Arial"/>
                <a:cs typeface="Arial"/>
                <a:hlinkClick r:id="rId7" action="ppaction://hlinksldjump"/>
              </a:rPr>
              <a:t>)</a:t>
            </a:r>
            <a:r>
              <a:rPr sz="1600" spc="-5" dirty="0" smtClean="0">
                <a:latin typeface="Arial"/>
                <a:cs typeface="Arial"/>
              </a:rPr>
              <a:t>.</a:t>
            </a:r>
            <a:r>
              <a:rPr lang="ru-RU" sz="1600" spc="-5" dirty="0" smtClean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Его диаметр </a:t>
            </a:r>
            <a:r>
              <a:rPr lang="ru-RU" sz="1600" spc="-5" dirty="0">
                <a:latin typeface="Arial"/>
                <a:cs typeface="Arial"/>
              </a:rPr>
              <a:t>(</a:t>
            </a:r>
            <a:r>
              <a:rPr lang="ru-RU" sz="1600" spc="-5" dirty="0" smtClean="0">
                <a:latin typeface="Arial"/>
                <a:cs typeface="Arial"/>
              </a:rPr>
              <a:t>18 мм) </a:t>
            </a:r>
            <a:r>
              <a:rPr sz="1600" spc="-15" dirty="0" err="1" smtClean="0">
                <a:latin typeface="Arial"/>
                <a:cs typeface="Arial"/>
              </a:rPr>
              <a:t>обеспечи</a:t>
            </a:r>
            <a:r>
              <a:rPr lang="ru-RU" sz="1600" spc="-15" dirty="0" err="1" smtClean="0">
                <a:latin typeface="Arial"/>
                <a:cs typeface="Arial"/>
              </a:rPr>
              <a:t>вае</a:t>
            </a:r>
            <a:r>
              <a:rPr sz="1600" spc="-15" dirty="0" smtClean="0">
                <a:latin typeface="Arial"/>
                <a:cs typeface="Arial"/>
              </a:rPr>
              <a:t>т</a:t>
            </a:r>
            <a:r>
              <a:rPr lang="ru-RU" sz="1600" spc="-15" dirty="0" smtClean="0">
                <a:latin typeface="Arial"/>
                <a:cs typeface="Arial"/>
              </a:rPr>
              <a:t> </a:t>
            </a:r>
            <a:r>
              <a:rPr lang="ru-RU" sz="1600" spc="-10" dirty="0" smtClean="0">
                <a:latin typeface="Arial"/>
                <a:cs typeface="Arial"/>
              </a:rPr>
              <a:t>поток лаважной жидкости </a:t>
            </a:r>
            <a:r>
              <a:rPr sz="1600" dirty="0" smtClean="0">
                <a:latin typeface="Arial"/>
                <a:cs typeface="Arial"/>
              </a:rPr>
              <a:t>скоростью </a:t>
            </a:r>
            <a:r>
              <a:rPr sz="1600" spc="10" dirty="0">
                <a:latin typeface="Arial"/>
                <a:cs typeface="Arial"/>
              </a:rPr>
              <a:t>до </a:t>
            </a:r>
            <a:r>
              <a:rPr sz="1600" spc="-5" dirty="0">
                <a:latin typeface="Arial"/>
                <a:cs typeface="Arial"/>
              </a:rPr>
              <a:t>10 </a:t>
            </a:r>
            <a:r>
              <a:rPr sz="1600" dirty="0" smtClean="0">
                <a:latin typeface="Arial"/>
                <a:cs typeface="Arial"/>
              </a:rPr>
              <a:t>л/</a:t>
            </a:r>
            <a:r>
              <a:rPr sz="1600" dirty="0" err="1" smtClean="0">
                <a:latin typeface="Arial"/>
                <a:cs typeface="Arial"/>
              </a:rPr>
              <a:t>мин</a:t>
            </a:r>
            <a:r>
              <a:rPr lang="ru-RU" sz="1600" dirty="0" smtClean="0">
                <a:latin typeface="Arial"/>
                <a:cs typeface="Arial"/>
              </a:rPr>
              <a:t>; </a:t>
            </a:r>
            <a:r>
              <a:rPr lang="ru-RU" sz="1600" spc="-10" dirty="0" smtClean="0">
                <a:latin typeface="Arial"/>
                <a:cs typeface="Arial"/>
              </a:rPr>
              <a:t>н</a:t>
            </a:r>
            <a:r>
              <a:rPr sz="1600" spc="-10" dirty="0" smtClean="0">
                <a:latin typeface="Arial"/>
                <a:cs typeface="Arial"/>
              </a:rPr>
              <a:t>аполнив</a:t>
            </a:r>
            <a:r>
              <a:rPr lang="ru-RU" sz="1600" spc="-10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слепую кишку, она стекает по колон в ректум, затем в трубопровод и принимающую емкость,</a:t>
            </a:r>
            <a:r>
              <a:rPr sz="1600" spc="-15" dirty="0" smtClean="0">
                <a:latin typeface="Arial"/>
                <a:cs typeface="Arial"/>
              </a:rPr>
              <a:t> </a:t>
            </a:r>
            <a:r>
              <a:rPr sz="1600" spc="-5" dirty="0" smtClean="0">
                <a:latin typeface="Arial"/>
                <a:cs typeface="Arial"/>
              </a:rPr>
              <a:t>увлека</a:t>
            </a:r>
            <a:r>
              <a:rPr lang="ru-RU" sz="1600" spc="-5" dirty="0" smtClean="0">
                <a:latin typeface="Arial"/>
                <a:cs typeface="Arial"/>
              </a:rPr>
              <a:t>я с собой</a:t>
            </a:r>
            <a:r>
              <a:rPr sz="1600" spc="-5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содержимое к</a:t>
            </a:r>
            <a:r>
              <a:rPr sz="1600" spc="-5" dirty="0" err="1" smtClean="0">
                <a:latin typeface="Arial"/>
                <a:cs typeface="Arial"/>
              </a:rPr>
              <a:t>иш</a:t>
            </a:r>
            <a:r>
              <a:rPr lang="ru-RU" sz="1600" spc="-5" dirty="0" err="1" smtClean="0">
                <a:latin typeface="Arial"/>
                <a:cs typeface="Arial"/>
              </a:rPr>
              <a:t>ки</a:t>
            </a:r>
            <a:r>
              <a:rPr lang="ru-RU" sz="1600" spc="-5" dirty="0" smtClean="0">
                <a:latin typeface="Arial"/>
                <a:cs typeface="Arial"/>
              </a:rPr>
              <a:t> и отмывая ее стенки</a:t>
            </a:r>
            <a:r>
              <a:rPr sz="1600" spc="-5" dirty="0" smtClean="0">
                <a:latin typeface="Arial"/>
                <a:cs typeface="Arial"/>
              </a:rPr>
              <a:t>. </a:t>
            </a:r>
            <a:r>
              <a:rPr lang="ru-RU" sz="1600" spc="-5" dirty="0" smtClean="0">
                <a:latin typeface="Arial"/>
                <a:cs typeface="Arial"/>
              </a:rPr>
              <a:t>Настольный лаваж до «чистой воды» </a:t>
            </a:r>
            <a:r>
              <a:rPr sz="1600" spc="-30" dirty="0" smtClean="0">
                <a:latin typeface="Arial"/>
                <a:cs typeface="Arial"/>
              </a:rPr>
              <a:t>требует </a:t>
            </a:r>
            <a:r>
              <a:rPr sz="1600" dirty="0" smtClean="0">
                <a:latin typeface="Arial"/>
                <a:cs typeface="Arial"/>
              </a:rPr>
              <a:t>десятк</a:t>
            </a:r>
            <a:r>
              <a:rPr lang="ru-RU" sz="1600" dirty="0" smtClean="0">
                <a:latin typeface="Arial"/>
                <a:cs typeface="Arial"/>
              </a:rPr>
              <a:t>ов</a:t>
            </a:r>
            <a:r>
              <a:rPr sz="1600" dirty="0" smtClean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литров </a:t>
            </a:r>
            <a:r>
              <a:rPr sz="1600" dirty="0">
                <a:latin typeface="Arial"/>
                <a:cs typeface="Arial"/>
              </a:rPr>
              <a:t>жидкости, </a:t>
            </a:r>
            <a:r>
              <a:rPr sz="1600" spc="-190" dirty="0" smtClean="0">
                <a:latin typeface="Arial"/>
                <a:cs typeface="Arial"/>
              </a:rPr>
              <a:t>е</a:t>
            </a:r>
            <a:r>
              <a:rPr lang="ru-RU" sz="1600" spc="-190" dirty="0" smtClean="0">
                <a:latin typeface="Arial"/>
                <a:cs typeface="Arial"/>
              </a:rPr>
              <a:t>е </a:t>
            </a:r>
            <a:r>
              <a:rPr lang="en-US" sz="1600" spc="-190" dirty="0" smtClean="0">
                <a:latin typeface="Arial"/>
                <a:cs typeface="Arial"/>
              </a:rPr>
              <a:t> </a:t>
            </a:r>
            <a:r>
              <a:rPr sz="1600" spc="-15" dirty="0" smtClean="0">
                <a:latin typeface="Arial"/>
                <a:cs typeface="Arial"/>
              </a:rPr>
              <a:t>уровень </a:t>
            </a:r>
            <a:r>
              <a:rPr sz="1600" spc="-5" dirty="0">
                <a:latin typeface="Arial"/>
                <a:cs typeface="Arial"/>
              </a:rPr>
              <a:t>над </a:t>
            </a:r>
            <a:r>
              <a:rPr sz="1600" dirty="0">
                <a:latin typeface="Arial"/>
                <a:cs typeface="Arial"/>
              </a:rPr>
              <a:t>кишкой </a:t>
            </a:r>
            <a:r>
              <a:rPr lang="ru-RU" sz="1600" spc="-10" dirty="0" smtClean="0">
                <a:latin typeface="Arial"/>
                <a:cs typeface="Arial"/>
              </a:rPr>
              <a:t>может</a:t>
            </a:r>
            <a:r>
              <a:rPr sz="1600" spc="-10" dirty="0" smtClean="0">
                <a:latin typeface="Arial"/>
                <a:cs typeface="Arial"/>
              </a:rPr>
              <a:t> </a:t>
            </a:r>
            <a:r>
              <a:rPr sz="1600" spc="5" dirty="0" smtClean="0">
                <a:latin typeface="Arial"/>
                <a:cs typeface="Arial"/>
              </a:rPr>
              <a:t>быть</a:t>
            </a:r>
            <a:r>
              <a:rPr lang="ru-RU" sz="1600" spc="-5" dirty="0" smtClean="0">
                <a:latin typeface="Arial"/>
                <a:cs typeface="Arial"/>
              </a:rPr>
              <a:t> около 5-10 см </a:t>
            </a:r>
            <a:r>
              <a:rPr lang="ru-RU" sz="1600" spc="-5" dirty="0" err="1" smtClean="0">
                <a:latin typeface="Arial"/>
                <a:cs typeface="Arial"/>
              </a:rPr>
              <a:t>вод.ст</a:t>
            </a:r>
            <a:r>
              <a:rPr sz="1600" dirty="0" smtClean="0">
                <a:latin typeface="Arial"/>
                <a:cs typeface="Arial"/>
              </a:rPr>
              <a:t>.</a:t>
            </a:r>
            <a:r>
              <a:rPr lang="ru-RU" sz="1600" dirty="0" smtClean="0">
                <a:latin typeface="Arial"/>
                <a:cs typeface="Arial"/>
              </a:rPr>
              <a:t> </a:t>
            </a:r>
            <a:endParaRPr lang="ru-RU" sz="1600" strike="sngStrike" dirty="0" smtClean="0">
              <a:latin typeface="Arial"/>
              <a:cs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4836" y="819834"/>
            <a:ext cx="8358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spc="-5" dirty="0" smtClean="0">
                <a:latin typeface="Arial"/>
                <a:cs typeface="Arial"/>
              </a:rPr>
              <a:t>6</a:t>
            </a:r>
            <a:r>
              <a:rPr lang="ru-RU" b="1" spc="-5" dirty="0">
                <a:latin typeface="Arial"/>
                <a:cs typeface="Arial"/>
              </a:rPr>
              <a:t>. </a:t>
            </a:r>
            <a:r>
              <a:rPr lang="ru-RU" b="1" spc="-5" dirty="0" smtClean="0">
                <a:latin typeface="Arial"/>
                <a:cs typeface="Arial"/>
              </a:rPr>
              <a:t>КИДИ; </a:t>
            </a:r>
            <a:r>
              <a:rPr lang="ru-RU" b="1" spc="-5" dirty="0">
                <a:latin typeface="Arial"/>
                <a:cs typeface="Arial"/>
              </a:rPr>
              <a:t>л</a:t>
            </a:r>
            <a:r>
              <a:rPr lang="ru-RU" b="1" spc="-15" dirty="0" smtClean="0">
                <a:latin typeface="Arial"/>
                <a:cs typeface="Arial"/>
              </a:rPr>
              <a:t>аважная система</a:t>
            </a:r>
            <a:r>
              <a:rPr lang="ru-RU" b="1" spc="235" dirty="0" smtClean="0">
                <a:latin typeface="Arial"/>
                <a:cs typeface="Arial"/>
              </a:rPr>
              <a:t> </a:t>
            </a:r>
            <a:r>
              <a:rPr lang="ru-RU" b="1" spc="-15" dirty="0" smtClean="0">
                <a:latin typeface="Arial"/>
                <a:cs typeface="Arial"/>
              </a:rPr>
              <a:t>«Поток»</a:t>
            </a:r>
            <a:endParaRPr lang="ru-RU" dirty="0"/>
          </a:p>
        </p:txBody>
      </p:sp>
      <p:sp>
        <p:nvSpPr>
          <p:cNvPr id="20" name="object 3"/>
          <p:cNvSpPr txBox="1"/>
          <p:nvPr/>
        </p:nvSpPr>
        <p:spPr>
          <a:xfrm>
            <a:off x="414416" y="188976"/>
            <a:ext cx="7567851" cy="467436"/>
          </a:xfrm>
          <a:prstGeom prst="rect">
            <a:avLst/>
          </a:prstGeom>
          <a:solidFill>
            <a:srgbClr val="800000"/>
          </a:solidFill>
        </p:spPr>
        <p:txBody>
          <a:bodyPr vert="horz" wrap="square" lIns="0" tIns="5715" rIns="0" bIns="0" rtlCol="0">
            <a:spAutoFit/>
          </a:bodyPr>
          <a:lstStyle/>
          <a:p>
            <a:pPr algn="ctr">
              <a:lnSpc>
                <a:spcPts val="1920"/>
              </a:lnSpc>
              <a:spcBef>
                <a:spcPts val="45"/>
              </a:spcBef>
            </a:pPr>
            <a:r>
              <a:rPr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Перспективы </a:t>
            </a:r>
            <a:r>
              <a:rPr lang="ru-RU"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скрининга и лечения</a:t>
            </a:r>
            <a:r>
              <a:rPr sz="1600" b="1" i="1" spc="17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lang="ru-RU" sz="1600" b="1" i="1" spc="-25" dirty="0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sz="1600" dirty="0" smtClean="0">
              <a:solidFill>
                <a:srgbClr val="FFFF00"/>
              </a:solidFill>
              <a:latin typeface="Arial"/>
              <a:cs typeface="Arial"/>
            </a:endParaRPr>
          </a:p>
          <a:p>
            <a:pPr algn="ctr">
              <a:lnSpc>
                <a:spcPts val="1680"/>
              </a:lnSpc>
            </a:pPr>
            <a:r>
              <a:rPr lang="ru-RU" b="1" i="1" dirty="0" smtClean="0">
                <a:solidFill>
                  <a:srgbClr val="FFFF00"/>
                </a:solidFill>
                <a:latin typeface="Arial"/>
                <a:cs typeface="Arial"/>
              </a:rPr>
              <a:t>Часть 2</a:t>
            </a:r>
            <a:r>
              <a:rPr b="1" i="1" spc="-5" dirty="0" smtClean="0">
                <a:solidFill>
                  <a:srgbClr val="FFFF00"/>
                </a:solidFill>
                <a:latin typeface="Arial"/>
                <a:cs typeface="Arial"/>
              </a:rPr>
              <a:t>. </a:t>
            </a:r>
            <a:r>
              <a:rPr lang="ru-RU" b="1" i="1" spc="-5" dirty="0" smtClean="0">
                <a:solidFill>
                  <a:srgbClr val="FFFF00"/>
                </a:solidFill>
                <a:latin typeface="Arial"/>
                <a:cs typeface="Arial"/>
              </a:rPr>
              <a:t>Антеградный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метод</a:t>
            </a:r>
            <a:r>
              <a:rPr lang="ru-RU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 мытья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dirty="0">
              <a:solidFill>
                <a:srgbClr val="FFFF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26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-1349"/>
          <a:stretch/>
        </p:blipFill>
        <p:spPr>
          <a:xfrm>
            <a:off x="5105399" y="3352800"/>
            <a:ext cx="3728233" cy="3115286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3" name="object 3"/>
          <p:cNvSpPr/>
          <p:nvPr/>
        </p:nvSpPr>
        <p:spPr>
          <a:xfrm>
            <a:off x="413481" y="3352800"/>
            <a:ext cx="4588686" cy="315208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69887" y="736600"/>
            <a:ext cx="8414113" cy="2474395"/>
          </a:xfrm>
          <a:prstGeom prst="rect">
            <a:avLst/>
          </a:prstGeom>
        </p:spPr>
        <p:txBody>
          <a:bodyPr vert="horz" wrap="square" lIns="0" tIns="123825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b="1" spc="-5" dirty="0">
                <a:latin typeface="Arial"/>
                <a:cs typeface="Arial"/>
              </a:rPr>
              <a:t>7</a:t>
            </a:r>
            <a:r>
              <a:rPr b="1" spc="-5" dirty="0" smtClean="0">
                <a:latin typeface="Arial"/>
                <a:cs typeface="Arial"/>
              </a:rPr>
              <a:t>. КИДИ</a:t>
            </a:r>
            <a:r>
              <a:rPr lang="ru-RU" b="1" spc="-5" dirty="0">
                <a:latin typeface="Arial"/>
                <a:cs typeface="Arial"/>
              </a:rPr>
              <a:t>;</a:t>
            </a:r>
            <a:r>
              <a:rPr lang="ru-RU" b="1" spc="-5" dirty="0" smtClean="0">
                <a:latin typeface="Arial"/>
                <a:cs typeface="Arial"/>
              </a:rPr>
              <a:t> аспирационная с</a:t>
            </a:r>
            <a:r>
              <a:rPr b="1" spc="-15" dirty="0" smtClean="0">
                <a:latin typeface="Arial"/>
                <a:cs typeface="Arial"/>
              </a:rPr>
              <a:t>истема </a:t>
            </a:r>
            <a:r>
              <a:rPr b="1" spc="-5" dirty="0">
                <a:latin typeface="Arial"/>
                <a:cs typeface="Arial"/>
              </a:rPr>
              <a:t>«Дренаж-</a:t>
            </a:r>
            <a:r>
              <a:rPr b="1" spc="-5" dirty="0" err="1">
                <a:latin typeface="Arial"/>
                <a:cs typeface="Arial"/>
              </a:rPr>
              <a:t>Ирригатор</a:t>
            </a:r>
            <a:r>
              <a:rPr b="1" spc="-5" dirty="0" smtClean="0">
                <a:latin typeface="Arial"/>
                <a:cs typeface="Arial"/>
              </a:rPr>
              <a:t>»</a:t>
            </a:r>
            <a:endParaRPr dirty="0" smtClean="0">
              <a:latin typeface="Arial"/>
              <a:cs typeface="Arial"/>
            </a:endParaRPr>
          </a:p>
          <a:p>
            <a:pPr marL="12700" marR="5080" algn="just">
              <a:spcBef>
                <a:spcPts val="780"/>
              </a:spcBef>
            </a:pPr>
            <a:r>
              <a:rPr lang="en-US" sz="1600" spc="-5" dirty="0" smtClean="0">
                <a:latin typeface="Arial"/>
                <a:cs typeface="Arial"/>
              </a:rPr>
              <a:t>C</a:t>
            </a:r>
            <a:r>
              <a:rPr lang="ru-RU" sz="1600" spc="-5" dirty="0" err="1">
                <a:latin typeface="Arial"/>
                <a:cs typeface="Arial"/>
              </a:rPr>
              <a:t>истема</a:t>
            </a:r>
            <a:r>
              <a:rPr lang="ru-RU" sz="1600" spc="-5" dirty="0">
                <a:latin typeface="Arial"/>
                <a:cs typeface="Arial"/>
              </a:rPr>
              <a:t> «</a:t>
            </a:r>
            <a:r>
              <a:rPr lang="ru-RU" sz="1600" spc="-5" dirty="0" smtClean="0">
                <a:latin typeface="Arial"/>
                <a:cs typeface="Arial"/>
              </a:rPr>
              <a:t>Дренаж-Ирригатор» включает проколотый по окружности и длине </a:t>
            </a:r>
            <a:r>
              <a:rPr sz="1600" spc="-10" dirty="0" smtClean="0">
                <a:latin typeface="Arial"/>
                <a:cs typeface="Arial"/>
              </a:rPr>
              <a:t>рукавчик</a:t>
            </a:r>
            <a:r>
              <a:rPr lang="ru-RU" sz="1600" spc="-5" dirty="0" smtClean="0">
                <a:latin typeface="Arial"/>
                <a:cs typeface="Arial"/>
              </a:rPr>
              <a:t>, </a:t>
            </a:r>
            <a:r>
              <a:rPr sz="1600" spc="-40" dirty="0" smtClean="0">
                <a:latin typeface="Arial"/>
                <a:cs typeface="Arial"/>
              </a:rPr>
              <a:t>заключ</a:t>
            </a:r>
            <a:r>
              <a:rPr lang="ru-RU" sz="1600" spc="-40" dirty="0" smtClean="0">
                <a:latin typeface="Arial"/>
                <a:cs typeface="Arial"/>
              </a:rPr>
              <a:t>енный в гибкий </a:t>
            </a:r>
            <a:r>
              <a:rPr sz="1600" spc="-20" dirty="0" smtClean="0">
                <a:latin typeface="Arial"/>
                <a:cs typeface="Arial"/>
              </a:rPr>
              <a:t>спирально-</a:t>
            </a:r>
            <a:r>
              <a:rPr sz="1600" spc="-15" dirty="0" smtClean="0">
                <a:latin typeface="Arial"/>
                <a:cs typeface="Arial"/>
              </a:rPr>
              <a:t>сетчатый </a:t>
            </a:r>
            <a:r>
              <a:rPr sz="1600" spc="-15" dirty="0">
                <a:latin typeface="Arial"/>
                <a:cs typeface="Arial"/>
              </a:rPr>
              <a:t>дренаж </a:t>
            </a:r>
            <a:r>
              <a:rPr sz="1600" spc="-15" dirty="0" smtClean="0">
                <a:solidFill>
                  <a:srgbClr val="0070C0"/>
                </a:solidFill>
                <a:latin typeface="Arial"/>
                <a:cs typeface="Arial"/>
              </a:rPr>
              <a:t>[</a:t>
            </a:r>
            <a:r>
              <a:rPr lang="lv-LV" sz="1600" spc="-15" dirty="0" smtClean="0">
                <a:solidFill>
                  <a:srgbClr val="0070C0"/>
                </a:solidFill>
                <a:latin typeface="Arial"/>
                <a:cs typeface="Arial"/>
              </a:rPr>
              <a:t>15]</a:t>
            </a:r>
            <a:r>
              <a:rPr sz="1600" spc="-15" dirty="0" smtClean="0">
                <a:latin typeface="Arial"/>
                <a:cs typeface="Arial"/>
              </a:rPr>
              <a:t>. </a:t>
            </a:r>
            <a:r>
              <a:rPr sz="1600" spc="-10" dirty="0" smtClean="0">
                <a:latin typeface="Arial"/>
                <a:cs typeface="Arial"/>
              </a:rPr>
              <a:t>Подача </a:t>
            </a:r>
            <a:r>
              <a:rPr sz="1600" dirty="0" smtClean="0">
                <a:latin typeface="Arial"/>
                <a:cs typeface="Arial"/>
              </a:rPr>
              <a:t>в </a:t>
            </a:r>
            <a:r>
              <a:rPr lang="ru-RU" sz="1600" spc="-10" dirty="0" smtClean="0">
                <a:latin typeface="Arial"/>
                <a:cs typeface="Arial"/>
              </a:rPr>
              <a:t>рукавчик жидкости </a:t>
            </a:r>
            <a:r>
              <a:rPr sz="1600" spc="-10" dirty="0" err="1" smtClean="0">
                <a:latin typeface="Arial"/>
                <a:cs typeface="Arial"/>
              </a:rPr>
              <a:t>выдав</a:t>
            </a:r>
            <a:r>
              <a:rPr lang="ru-RU" sz="1600" spc="-10" dirty="0" smtClean="0">
                <a:latin typeface="Arial"/>
                <a:cs typeface="Arial"/>
              </a:rPr>
              <a:t>ливает</a:t>
            </a:r>
            <a:r>
              <a:rPr sz="1600" spc="-10" dirty="0" smtClean="0">
                <a:latin typeface="Arial"/>
                <a:cs typeface="Arial"/>
              </a:rPr>
              <a:t> </a:t>
            </a:r>
            <a:r>
              <a:rPr sz="1600" dirty="0" err="1" smtClean="0">
                <a:latin typeface="Arial"/>
                <a:cs typeface="Arial"/>
              </a:rPr>
              <a:t>содержимое</a:t>
            </a:r>
            <a:r>
              <a:rPr lang="ru-RU" sz="1600" dirty="0" smtClean="0">
                <a:latin typeface="Arial"/>
                <a:cs typeface="Arial"/>
              </a:rPr>
              <a:t> </a:t>
            </a:r>
            <a:r>
              <a:rPr sz="1600" spc="-5" dirty="0" err="1" smtClean="0">
                <a:latin typeface="Arial"/>
                <a:cs typeface="Arial"/>
              </a:rPr>
              <a:t>дренажа</a:t>
            </a:r>
            <a:r>
              <a:rPr lang="ru-RU" sz="1600" spc="-5" dirty="0" smtClean="0">
                <a:latin typeface="Arial"/>
                <a:cs typeface="Arial"/>
              </a:rPr>
              <a:t> и </a:t>
            </a:r>
            <a:r>
              <a:rPr lang="ru-RU" sz="1600" spc="-20" dirty="0" smtClean="0">
                <a:latin typeface="Arial"/>
                <a:cs typeface="Arial"/>
              </a:rPr>
              <a:t>моет его </a:t>
            </a:r>
            <a:r>
              <a:rPr sz="1600" spc="-35" dirty="0" err="1" smtClean="0">
                <a:latin typeface="Arial"/>
                <a:cs typeface="Arial"/>
              </a:rPr>
              <a:t>сетку</a:t>
            </a:r>
            <a:r>
              <a:rPr lang="ru-RU" sz="1600" spc="-35" dirty="0">
                <a:latin typeface="Arial"/>
                <a:cs typeface="Arial"/>
              </a:rPr>
              <a:t>.</a:t>
            </a:r>
            <a:r>
              <a:rPr lang="ru-RU" sz="1600" spc="-35" dirty="0" smtClean="0">
                <a:latin typeface="Arial"/>
                <a:cs typeface="Arial"/>
              </a:rPr>
              <a:t> </a:t>
            </a:r>
            <a:r>
              <a:rPr lang="ru-RU" sz="1600" spc="5" dirty="0" smtClean="0">
                <a:latin typeface="Arial"/>
                <a:cs typeface="Arial"/>
              </a:rPr>
              <a:t>Периодическая </a:t>
            </a:r>
            <a:r>
              <a:rPr lang="ru-RU" sz="1600" spc="5" dirty="0" err="1" smtClean="0">
                <a:latin typeface="Arial"/>
                <a:cs typeface="Arial"/>
              </a:rPr>
              <a:t>реканализация</a:t>
            </a:r>
            <a:r>
              <a:rPr lang="ru-RU" sz="1600" spc="5" dirty="0" smtClean="0">
                <a:latin typeface="Arial"/>
                <a:cs typeface="Arial"/>
              </a:rPr>
              <a:t> дренажа </a:t>
            </a:r>
            <a:r>
              <a:rPr sz="1600" spc="-15" dirty="0" err="1" smtClean="0">
                <a:latin typeface="Arial"/>
                <a:cs typeface="Arial"/>
              </a:rPr>
              <a:t>гарантиру</a:t>
            </a:r>
            <a:r>
              <a:rPr lang="ru-RU" sz="1600" spc="-15" dirty="0">
                <a:latin typeface="Arial"/>
                <a:cs typeface="Arial"/>
              </a:rPr>
              <a:t>е</a:t>
            </a:r>
            <a:r>
              <a:rPr sz="1600" spc="-15" dirty="0" smtClean="0">
                <a:latin typeface="Arial"/>
                <a:cs typeface="Arial"/>
              </a:rPr>
              <a:t>т </a:t>
            </a:r>
            <a:r>
              <a:rPr lang="ru-RU" sz="1600" spc="-15" dirty="0" smtClean="0">
                <a:latin typeface="Arial"/>
                <a:cs typeface="Arial"/>
              </a:rPr>
              <a:t>полное </a:t>
            </a:r>
            <a:r>
              <a:rPr sz="1600" spc="-5" dirty="0" err="1" smtClean="0">
                <a:latin typeface="Arial"/>
                <a:cs typeface="Arial"/>
              </a:rPr>
              <a:t>опорожнени</a:t>
            </a:r>
            <a:r>
              <a:rPr lang="ru-RU" sz="1600" spc="-5" dirty="0" smtClean="0">
                <a:latin typeface="Arial"/>
                <a:cs typeface="Arial"/>
              </a:rPr>
              <a:t>е кишки п</a:t>
            </a:r>
            <a:r>
              <a:rPr lang="ru-RU" sz="1600" spc="-10" dirty="0" smtClean="0">
                <a:latin typeface="Arial"/>
                <a:cs typeface="Arial"/>
              </a:rPr>
              <a:t>еред </a:t>
            </a:r>
            <a:r>
              <a:rPr lang="ru-RU" sz="1600" spc="-5" dirty="0" smtClean="0">
                <a:latin typeface="Arial"/>
                <a:cs typeface="Arial"/>
              </a:rPr>
              <a:t>колоноскопией. </a:t>
            </a:r>
            <a:r>
              <a:rPr lang="ru-RU" sz="1600" spc="-15" dirty="0" err="1" smtClean="0">
                <a:latin typeface="Arial"/>
                <a:cs typeface="Arial"/>
              </a:rPr>
              <a:t>Аспирирующее</a:t>
            </a:r>
            <a:r>
              <a:rPr lang="ru-RU" sz="1600" spc="-15" dirty="0" smtClean="0">
                <a:latin typeface="Arial"/>
                <a:cs typeface="Arial"/>
              </a:rPr>
              <a:t> </a:t>
            </a:r>
            <a:r>
              <a:rPr lang="ru-RU" sz="1600" spc="-5" dirty="0">
                <a:latin typeface="Arial"/>
                <a:cs typeface="Arial"/>
              </a:rPr>
              <a:t>давление, </a:t>
            </a:r>
            <a:r>
              <a:rPr lang="ru-RU" sz="1600" spc="-10" dirty="0">
                <a:latin typeface="Arial"/>
                <a:cs typeface="Arial"/>
              </a:rPr>
              <a:t>эвакуирующее </a:t>
            </a:r>
            <a:r>
              <a:rPr lang="ru-RU" sz="1600" spc="-10" dirty="0" smtClean="0">
                <a:latin typeface="Arial"/>
                <a:cs typeface="Arial"/>
              </a:rPr>
              <a:t>после лаважа остатки </a:t>
            </a:r>
            <a:r>
              <a:rPr lang="ru-RU" sz="1600" spc="-5" dirty="0">
                <a:latin typeface="Arial"/>
                <a:cs typeface="Arial"/>
              </a:rPr>
              <a:t>промывных </a:t>
            </a:r>
            <a:r>
              <a:rPr lang="ru-RU" sz="1600" spc="-15" dirty="0">
                <a:latin typeface="Arial"/>
                <a:cs typeface="Arial"/>
              </a:rPr>
              <a:t>вод, </a:t>
            </a:r>
            <a:r>
              <a:rPr lang="ru-RU" sz="1600" spc="-10" dirty="0">
                <a:latin typeface="Arial"/>
                <a:cs typeface="Arial"/>
              </a:rPr>
              <a:t>должно  </a:t>
            </a:r>
            <a:r>
              <a:rPr lang="ru-RU" sz="1600" spc="-5" dirty="0">
                <a:latin typeface="Arial"/>
                <a:cs typeface="Arial"/>
              </a:rPr>
              <a:t>быть </a:t>
            </a:r>
            <a:r>
              <a:rPr lang="ru-RU" sz="1600" spc="-10" dirty="0">
                <a:latin typeface="Arial"/>
                <a:cs typeface="Arial"/>
              </a:rPr>
              <a:t>минимальным </a:t>
            </a:r>
            <a:r>
              <a:rPr lang="ru-RU" sz="1600" spc="-5" dirty="0">
                <a:latin typeface="Arial"/>
                <a:cs typeface="Arial"/>
              </a:rPr>
              <a:t>- </a:t>
            </a:r>
            <a:r>
              <a:rPr lang="ru-RU" sz="1600" spc="-10" dirty="0">
                <a:latin typeface="Arial"/>
                <a:cs typeface="Arial"/>
              </a:rPr>
              <a:t>около </a:t>
            </a:r>
            <a:r>
              <a:rPr lang="ru-RU" sz="1600" spc="-5" dirty="0">
                <a:latin typeface="Arial"/>
                <a:cs typeface="Arial"/>
              </a:rPr>
              <a:t>30 см. </a:t>
            </a:r>
            <a:r>
              <a:rPr lang="ru-RU" sz="1600" spc="-15" dirty="0" err="1" smtClean="0">
                <a:latin typeface="Arial"/>
                <a:cs typeface="Arial"/>
              </a:rPr>
              <a:t>вод.</a:t>
            </a:r>
            <a:r>
              <a:rPr lang="ru-RU" sz="1600" spc="-60" dirty="0" err="1" smtClean="0">
                <a:latin typeface="Arial"/>
                <a:cs typeface="Arial"/>
              </a:rPr>
              <a:t>ст</a:t>
            </a:r>
            <a:r>
              <a:rPr lang="ru-RU" sz="1600" spc="-60" dirty="0" smtClean="0">
                <a:latin typeface="Arial"/>
                <a:cs typeface="Arial"/>
              </a:rPr>
              <a:t>.</a:t>
            </a:r>
            <a:r>
              <a:rPr lang="ru-RU" sz="1600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Р</a:t>
            </a:r>
            <a:r>
              <a:rPr lang="ru-RU" sz="1600" spc="-15" dirty="0" smtClean="0">
                <a:latin typeface="Arial"/>
                <a:cs typeface="Arial"/>
              </a:rPr>
              <a:t>укавчик </a:t>
            </a:r>
            <a:r>
              <a:rPr lang="ru-RU" sz="1600" spc="-5" dirty="0">
                <a:latin typeface="Arial"/>
                <a:cs typeface="Arial"/>
              </a:rPr>
              <a:t>можно </a:t>
            </a:r>
            <a:r>
              <a:rPr lang="ru-RU" sz="1600" spc="-5" dirty="0" smtClean="0">
                <a:latin typeface="Arial"/>
                <a:cs typeface="Arial"/>
              </a:rPr>
              <a:t>использовать для подачи</a:t>
            </a:r>
            <a:r>
              <a:rPr lang="ru-RU" sz="1600" spc="-15" dirty="0" smtClean="0">
                <a:latin typeface="Arial"/>
                <a:cs typeface="Arial"/>
              </a:rPr>
              <a:t> </a:t>
            </a:r>
            <a:r>
              <a:rPr lang="ru-RU" sz="1600" spc="-5" dirty="0" smtClean="0">
                <a:latin typeface="Arial"/>
                <a:cs typeface="Arial"/>
              </a:rPr>
              <a:t>рентген контраста </a:t>
            </a:r>
            <a:r>
              <a:rPr lang="ru-RU" sz="1600" spc="-15" dirty="0" smtClean="0">
                <a:latin typeface="Arial"/>
                <a:cs typeface="Arial"/>
              </a:rPr>
              <a:t>вдоль всей длины толстой кишки</a:t>
            </a:r>
            <a:r>
              <a:rPr lang="ru-RU" sz="1600" spc="-10" dirty="0" smtClean="0">
                <a:latin typeface="Arial"/>
                <a:cs typeface="Arial"/>
              </a:rPr>
              <a:t>; д</a:t>
            </a:r>
            <a:r>
              <a:rPr lang="ru-RU" sz="1600" spc="5" dirty="0" smtClean="0">
                <a:latin typeface="Arial"/>
                <a:cs typeface="Arial"/>
              </a:rPr>
              <a:t>ля селективного контрастирования слепой кишки можно использовать трубку </a:t>
            </a:r>
            <a:r>
              <a:rPr lang="ru-RU" sz="1600" spc="5" dirty="0">
                <a:latin typeface="Arial"/>
                <a:cs typeface="Arial"/>
              </a:rPr>
              <a:t>Интрактор</a:t>
            </a:r>
            <a:r>
              <a:rPr lang="ru-RU" sz="1600" spc="5" dirty="0">
                <a:solidFill>
                  <a:srgbClr val="FF0000"/>
                </a:solidFill>
                <a:latin typeface="Arial"/>
                <a:cs typeface="Arial"/>
              </a:rPr>
              <a:t> </a:t>
            </a:r>
            <a:r>
              <a:rPr lang="ru-RU" sz="1600" spc="5" dirty="0" smtClean="0">
                <a:latin typeface="Arial"/>
                <a:cs typeface="Arial"/>
                <a:hlinkClick r:id="rId4" action="ppaction://hlinksldjump"/>
              </a:rPr>
              <a:t>(см. на слайде 4 справа внизу)</a:t>
            </a:r>
            <a:r>
              <a:rPr lang="ru-RU" sz="1600" spc="5" dirty="0" smtClean="0">
                <a:latin typeface="Arial"/>
                <a:cs typeface="Arial"/>
              </a:rPr>
              <a:t>. </a:t>
            </a:r>
            <a:endParaRPr sz="1600" strike="sngStrike" dirty="0">
              <a:latin typeface="Arial"/>
              <a:cs typeface="Arial"/>
            </a:endParaRPr>
          </a:p>
        </p:txBody>
      </p:sp>
      <p:sp>
        <p:nvSpPr>
          <p:cNvPr id="9" name="object 49"/>
          <p:cNvSpPr txBox="1">
            <a:spLocks noGrp="1"/>
          </p:cNvSpPr>
          <p:nvPr>
            <p:ph type="sldNum" sz="quarter" idx="7"/>
          </p:nvPr>
        </p:nvSpPr>
        <p:spPr>
          <a:xfrm>
            <a:off x="8818880" y="6539230"/>
            <a:ext cx="248920" cy="221856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25400" algn="ctr">
              <a:lnSpc>
                <a:spcPct val="100000"/>
              </a:lnSpc>
              <a:spcBef>
                <a:spcPts val="50"/>
              </a:spcBef>
            </a:pPr>
            <a:r>
              <a:rPr lang="ru-RU" dirty="0" smtClean="0"/>
              <a:t>7</a:t>
            </a:r>
            <a:endParaRPr dirty="0"/>
          </a:p>
        </p:txBody>
      </p:sp>
      <p:sp>
        <p:nvSpPr>
          <p:cNvPr id="12" name="TextBox 14"/>
          <p:cNvSpPr txBox="1"/>
          <p:nvPr/>
        </p:nvSpPr>
        <p:spPr>
          <a:xfrm>
            <a:off x="380051" y="6489000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5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  <p:sp>
        <p:nvSpPr>
          <p:cNvPr id="10" name="object 2">
            <a:hlinkClick r:id="" action="ppaction://hlinkshowjump?jump=previousslide"/>
          </p:cNvPr>
          <p:cNvSpPr/>
          <p:nvPr/>
        </p:nvSpPr>
        <p:spPr>
          <a:xfrm>
            <a:off x="8178800" y="506476"/>
            <a:ext cx="763587" cy="23177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1" name="object 3">
            <a:hlinkClick r:id="" action="ppaction://hlinkshowjump?jump=nextslide"/>
          </p:cNvPr>
          <p:cNvSpPr/>
          <p:nvPr/>
        </p:nvSpPr>
        <p:spPr>
          <a:xfrm>
            <a:off x="8186801" y="180975"/>
            <a:ext cx="763587" cy="231775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7" name="object 3"/>
          <p:cNvSpPr txBox="1"/>
          <p:nvPr/>
        </p:nvSpPr>
        <p:spPr>
          <a:xfrm>
            <a:off x="414416" y="188976"/>
            <a:ext cx="7567851" cy="467436"/>
          </a:xfrm>
          <a:prstGeom prst="rect">
            <a:avLst/>
          </a:prstGeom>
          <a:solidFill>
            <a:srgbClr val="800000"/>
          </a:solidFill>
        </p:spPr>
        <p:txBody>
          <a:bodyPr vert="horz" wrap="square" lIns="0" tIns="5715" rIns="0" bIns="0" rtlCol="0">
            <a:spAutoFit/>
          </a:bodyPr>
          <a:lstStyle/>
          <a:p>
            <a:pPr algn="ctr">
              <a:lnSpc>
                <a:spcPts val="1920"/>
              </a:lnSpc>
              <a:spcBef>
                <a:spcPts val="45"/>
              </a:spcBef>
            </a:pPr>
            <a:r>
              <a:rPr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Перспективы </a:t>
            </a:r>
            <a:r>
              <a:rPr lang="ru-RU"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скрининга и лечения</a:t>
            </a:r>
            <a:r>
              <a:rPr sz="1600" b="1" i="1" spc="17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lang="ru-RU" sz="1600" b="1" i="1" spc="-25" dirty="0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sz="1600" dirty="0" smtClean="0">
              <a:solidFill>
                <a:srgbClr val="FFFF00"/>
              </a:solidFill>
              <a:latin typeface="Arial"/>
              <a:cs typeface="Arial"/>
            </a:endParaRPr>
          </a:p>
          <a:p>
            <a:pPr algn="ctr">
              <a:lnSpc>
                <a:spcPts val="1680"/>
              </a:lnSpc>
            </a:pPr>
            <a:r>
              <a:rPr lang="ru-RU" b="1" i="1" dirty="0" smtClean="0">
                <a:solidFill>
                  <a:srgbClr val="FFFF00"/>
                </a:solidFill>
                <a:latin typeface="Arial"/>
                <a:cs typeface="Arial"/>
              </a:rPr>
              <a:t>Часть 2</a:t>
            </a:r>
            <a:r>
              <a:rPr b="1" i="1" spc="-5" dirty="0" smtClean="0">
                <a:solidFill>
                  <a:srgbClr val="FFFF00"/>
                </a:solidFill>
                <a:latin typeface="Arial"/>
                <a:cs typeface="Arial"/>
              </a:rPr>
              <a:t>. </a:t>
            </a:r>
            <a:r>
              <a:rPr lang="ru-RU" b="1" i="1" spc="-5" dirty="0" smtClean="0">
                <a:solidFill>
                  <a:srgbClr val="FFFF00"/>
                </a:solidFill>
                <a:latin typeface="Arial"/>
                <a:cs typeface="Arial"/>
              </a:rPr>
              <a:t>Антеградный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метод</a:t>
            </a:r>
            <a:r>
              <a:rPr lang="ru-RU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 мытья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dirty="0">
              <a:solidFill>
                <a:srgbClr val="FFFF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204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115300" y="195326"/>
            <a:ext cx="762000" cy="231775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vert="horz" wrap="square" lIns="0" tIns="20320" rIns="0" bIns="0" rtlCol="0">
            <a:spAutoFit/>
          </a:bodyPr>
          <a:lstStyle/>
          <a:p>
            <a:pPr marL="102870">
              <a:lnSpc>
                <a:spcPct val="100000"/>
              </a:lnSpc>
              <a:spcBef>
                <a:spcPts val="160"/>
              </a:spcBef>
            </a:pPr>
            <a:r>
              <a:rPr sz="1200" b="1" spc="-5" dirty="0">
                <a:latin typeface="Arial"/>
                <a:cs typeface="Arial"/>
              </a:rPr>
              <a:t>Вперед</a:t>
            </a:r>
            <a:endParaRPr sz="12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112125" y="506476"/>
            <a:ext cx="763587" cy="2317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815196" y="6474789"/>
            <a:ext cx="125095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r>
              <a:rPr lang="ru-RU" sz="1400" dirty="0" smtClean="0">
                <a:latin typeface="Arial"/>
                <a:cs typeface="Arial"/>
              </a:rPr>
              <a:t>8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02742" y="838200"/>
            <a:ext cx="8348980" cy="531363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7940" marR="5080" algn="ctr">
              <a:lnSpc>
                <a:spcPct val="100000"/>
              </a:lnSpc>
              <a:spcBef>
                <a:spcPts val="95"/>
              </a:spcBef>
            </a:pPr>
            <a:r>
              <a:rPr lang="ru-RU" b="1" spc="-5" dirty="0" smtClean="0">
                <a:uFill>
                  <a:solidFill>
                    <a:srgbClr val="000000"/>
                  </a:solidFill>
                </a:uFill>
                <a:latin typeface="Arial"/>
                <a:cs typeface="Arial"/>
              </a:rPr>
              <a:t>8. </a:t>
            </a:r>
            <a:r>
              <a:rPr lang="ru-RU" b="1" spc="-10" dirty="0" smtClean="0">
                <a:latin typeface="Arial"/>
                <a:cs typeface="Arial"/>
              </a:rPr>
              <a:t>Заключение </a:t>
            </a:r>
            <a:endParaRPr lang="ru-RU" u="heavy" spc="-5" dirty="0" smtClean="0">
              <a:uFill>
                <a:solidFill>
                  <a:srgbClr val="000000"/>
                </a:solidFill>
              </a:uFill>
              <a:latin typeface="Arial"/>
              <a:cs typeface="Arial"/>
            </a:endParaRPr>
          </a:p>
          <a:p>
            <a:pPr marL="34925" marR="19685" algn="just">
              <a:spcBef>
                <a:spcPts val="655"/>
              </a:spcBef>
            </a:pPr>
            <a:r>
              <a:rPr lang="ru-RU" sz="1600" spc="-20" dirty="0" smtClean="0">
                <a:latin typeface="Arial"/>
                <a:cs typeface="Arial"/>
              </a:rPr>
              <a:t>1. </a:t>
            </a:r>
            <a:r>
              <a:rPr lang="ru-RU" sz="1600" spc="-15" dirty="0" smtClean="0">
                <a:latin typeface="Arial"/>
                <a:cs typeface="Arial"/>
              </a:rPr>
              <a:t>В США ежегодно проводится 14 млн </a:t>
            </a:r>
            <a:r>
              <a:rPr lang="ru-RU" sz="1600" spc="-15" dirty="0" err="1" smtClean="0">
                <a:latin typeface="Arial"/>
                <a:cs typeface="Arial"/>
              </a:rPr>
              <a:t>колоноскопий</a:t>
            </a:r>
            <a:r>
              <a:rPr lang="ru-RU" sz="1600" spc="-15" dirty="0" smtClean="0">
                <a:latin typeface="Arial"/>
                <a:cs typeface="Arial"/>
              </a:rPr>
              <a:t>, около 20-40% из них имеют плохую подготовку. </a:t>
            </a:r>
            <a:r>
              <a:rPr lang="ru-RU" sz="1600" spc="-20" dirty="0" smtClean="0">
                <a:latin typeface="Arial"/>
                <a:cs typeface="Arial"/>
              </a:rPr>
              <a:t>Традиционная очистка колон исключает неотложное исследование, т. к. </a:t>
            </a:r>
            <a:r>
              <a:rPr lang="ru-RU" sz="1600" spc="-10" dirty="0" smtClean="0">
                <a:latin typeface="Arial"/>
                <a:cs typeface="Arial"/>
              </a:rPr>
              <a:t>занимает </a:t>
            </a:r>
            <a:r>
              <a:rPr lang="ru-RU" sz="1600" spc="-5" dirty="0" smtClean="0">
                <a:latin typeface="Arial"/>
                <a:cs typeface="Arial"/>
              </a:rPr>
              <a:t>около </a:t>
            </a:r>
            <a:r>
              <a:rPr lang="ru-RU" sz="1600" spc="-10" dirty="0" smtClean="0">
                <a:latin typeface="Arial"/>
                <a:cs typeface="Arial"/>
              </a:rPr>
              <a:t>суток</a:t>
            </a:r>
            <a:r>
              <a:rPr lang="ru-RU" sz="1600" spc="-5" dirty="0" smtClean="0">
                <a:latin typeface="Arial"/>
                <a:cs typeface="Arial"/>
              </a:rPr>
              <a:t>.</a:t>
            </a:r>
            <a:r>
              <a:rPr lang="ru-RU" sz="1600" spc="-10" dirty="0" smtClean="0">
                <a:latin typeface="Arial"/>
                <a:cs typeface="Arial"/>
              </a:rPr>
              <a:t> Кроме того, </a:t>
            </a:r>
            <a:r>
              <a:rPr lang="ru-RU" sz="1600" spc="-20" dirty="0" smtClean="0">
                <a:latin typeface="Arial"/>
                <a:cs typeface="Arial"/>
              </a:rPr>
              <a:t>плохая очистка</a:t>
            </a:r>
            <a:r>
              <a:rPr lang="ru-RU" sz="1600" spc="-5" dirty="0" smtClean="0">
                <a:latin typeface="Arial"/>
                <a:cs typeface="Arial"/>
              </a:rPr>
              <a:t> т</a:t>
            </a:r>
            <a:r>
              <a:rPr lang="ru-RU" sz="1600" spc="-10" dirty="0" smtClean="0">
                <a:latin typeface="Arial"/>
                <a:cs typeface="Arial"/>
              </a:rPr>
              <a:t>олстой </a:t>
            </a:r>
            <a:r>
              <a:rPr lang="ru-RU" sz="1600" spc="-5" dirty="0" smtClean="0">
                <a:latin typeface="Arial"/>
                <a:cs typeface="Arial"/>
              </a:rPr>
              <a:t>кишки является причиной:</a:t>
            </a:r>
            <a:r>
              <a:rPr lang="ru-RU" sz="1600" spc="-10" dirty="0" smtClean="0">
                <a:latin typeface="Arial"/>
                <a:cs typeface="Arial"/>
              </a:rPr>
              <a:t> </a:t>
            </a:r>
            <a:endParaRPr lang="ru-RU" sz="1600" spc="-5" dirty="0" smtClean="0">
              <a:latin typeface="Arial"/>
              <a:cs typeface="Arial"/>
            </a:endParaRPr>
          </a:p>
          <a:p>
            <a:pPr marL="720000" marR="22860" indent="-285750" algn="just">
              <a:buFont typeface="Arial" panose="020B0604020202020204" pitchFamily="34" charset="0"/>
              <a:buChar char="•"/>
              <a:tabLst>
                <a:tab pos="328295" algn="l"/>
              </a:tabLst>
            </a:pPr>
            <a:r>
              <a:rPr lang="ru-RU" sz="1600" spc="-5" dirty="0">
                <a:latin typeface="Arial"/>
                <a:cs typeface="Arial"/>
              </a:rPr>
              <a:t>Пропуска 42-48</a:t>
            </a:r>
            <a:r>
              <a:rPr lang="ru-RU" sz="1600" spc="-5" dirty="0" smtClean="0">
                <a:latin typeface="Arial"/>
                <a:cs typeface="Arial"/>
              </a:rPr>
              <a:t>% аденом. </a:t>
            </a:r>
            <a:endParaRPr lang="ru-RU" sz="1600" spc="-5" dirty="0">
              <a:latin typeface="Arial"/>
              <a:cs typeface="Arial"/>
            </a:endParaRPr>
          </a:p>
          <a:p>
            <a:pPr marL="720000" marR="22860" indent="-285750" algn="just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328295" algn="l"/>
              </a:tabLst>
            </a:pPr>
            <a:r>
              <a:rPr lang="ru-RU" sz="1600" spc="-5" dirty="0" smtClean="0">
                <a:latin typeface="Arial"/>
                <a:cs typeface="Arial"/>
              </a:rPr>
              <a:t>Длительных </a:t>
            </a:r>
            <a:r>
              <a:rPr lang="ru-RU" sz="1600" spc="-5" dirty="0">
                <a:latin typeface="Arial"/>
                <a:cs typeface="Arial"/>
              </a:rPr>
              <a:t>колоноскопий.</a:t>
            </a:r>
          </a:p>
          <a:p>
            <a:pPr marL="720000" marR="22860" indent="-285750" algn="just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328295" algn="l"/>
              </a:tabLst>
            </a:pPr>
            <a:r>
              <a:rPr lang="ru-RU" sz="1600" spc="-5" dirty="0">
                <a:latin typeface="Arial"/>
                <a:cs typeface="Arial"/>
              </a:rPr>
              <a:t>П</a:t>
            </a:r>
            <a:r>
              <a:rPr lang="ru-RU" sz="1600" spc="-5" dirty="0" smtClean="0">
                <a:latin typeface="Arial"/>
                <a:cs typeface="Arial"/>
              </a:rPr>
              <a:t>овторных </a:t>
            </a:r>
            <a:r>
              <a:rPr lang="ru-RU" sz="1600" spc="-5" dirty="0">
                <a:latin typeface="Arial"/>
                <a:cs typeface="Arial"/>
              </a:rPr>
              <a:t>колоноскопий и связанных с этим повышенных затрат. </a:t>
            </a:r>
          </a:p>
          <a:p>
            <a:pPr marL="720000" marR="22860" indent="-285750" algn="just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328295" algn="l"/>
              </a:tabLst>
            </a:pPr>
            <a:r>
              <a:rPr lang="ru-RU" sz="1600" spc="-5" dirty="0">
                <a:latin typeface="Arial"/>
                <a:cs typeface="Arial"/>
              </a:rPr>
              <a:t>20% -</a:t>
            </a:r>
            <a:r>
              <a:rPr lang="ru-RU" sz="1600" spc="-5" dirty="0" smtClean="0">
                <a:latin typeface="Arial"/>
                <a:cs typeface="Arial"/>
              </a:rPr>
              <a:t>70%</a:t>
            </a:r>
            <a:r>
              <a:rPr lang="ru-RU" sz="1600" spc="-65" dirty="0">
                <a:solidFill>
                  <a:srgbClr val="CC0099"/>
                </a:solidFill>
                <a:latin typeface="Arial"/>
                <a:cs typeface="Arial"/>
              </a:rPr>
              <a:t> </a:t>
            </a:r>
            <a:r>
              <a:rPr lang="ru-RU" sz="1600" spc="-65" dirty="0">
                <a:latin typeface="Arial"/>
                <a:cs typeface="Arial"/>
              </a:rPr>
              <a:t>н</a:t>
            </a:r>
            <a:r>
              <a:rPr lang="ru-RU" sz="1600" spc="-5" dirty="0" smtClean="0">
                <a:latin typeface="Arial"/>
                <a:cs typeface="Arial"/>
              </a:rPr>
              <a:t>еполных колоноскопий.</a:t>
            </a:r>
            <a:endParaRPr lang="ru-RU" sz="1600" spc="-15" dirty="0" smtClean="0">
              <a:latin typeface="Arial"/>
              <a:cs typeface="Arial"/>
            </a:endParaRPr>
          </a:p>
          <a:p>
            <a:pPr marR="26670" algn="just">
              <a:lnSpc>
                <a:spcPct val="100000"/>
              </a:lnSpc>
              <a:spcBef>
                <a:spcPts val="655"/>
              </a:spcBef>
            </a:pPr>
            <a:r>
              <a:rPr lang="ru-RU" sz="1600" spc="-15" dirty="0" smtClean="0">
                <a:latin typeface="Arial"/>
                <a:cs typeface="Arial"/>
              </a:rPr>
              <a:t>2. Предлагаемый Метод </a:t>
            </a:r>
            <a:r>
              <a:rPr lang="ru-RU" sz="1600" spc="-15" dirty="0">
                <a:latin typeface="Arial"/>
                <a:cs typeface="Arial"/>
              </a:rPr>
              <a:t>преследует быструю и качественную подготовку к колоноскопии</a:t>
            </a:r>
            <a:r>
              <a:rPr lang="ru-RU" sz="1600" spc="-15" dirty="0" smtClean="0">
                <a:latin typeface="Arial"/>
                <a:cs typeface="Arial"/>
              </a:rPr>
              <a:t>, </a:t>
            </a:r>
            <a:r>
              <a:rPr lang="ru-RU" sz="1600" spc="-15" dirty="0">
                <a:latin typeface="Arial"/>
                <a:cs typeface="Arial"/>
              </a:rPr>
              <a:t>прежде всего, </a:t>
            </a:r>
            <a:r>
              <a:rPr lang="ru-RU" sz="1600" spc="-15" dirty="0" smtClean="0">
                <a:latin typeface="Arial"/>
                <a:cs typeface="Arial"/>
              </a:rPr>
              <a:t>неотложной. </a:t>
            </a:r>
            <a:r>
              <a:rPr lang="ru-RU" sz="1600" spc="-10" dirty="0" smtClean="0">
                <a:latin typeface="Arial"/>
                <a:cs typeface="Arial"/>
              </a:rPr>
              <a:t>Его реализуют </a:t>
            </a:r>
            <a:r>
              <a:rPr lang="ru-RU" sz="1600" spc="-10" dirty="0">
                <a:latin typeface="Arial"/>
                <a:cs typeface="Arial"/>
              </a:rPr>
              <a:t>3 системы, объединенные в комплекс «</a:t>
            </a:r>
            <a:r>
              <a:rPr lang="ru-RU" sz="1600" spc="-15" dirty="0">
                <a:latin typeface="Arial"/>
                <a:cs typeface="Arial"/>
              </a:rPr>
              <a:t>Кишечный интубатор с дренажом-ирригатором» (</a:t>
            </a:r>
            <a:r>
              <a:rPr lang="ru-RU" sz="1600" spc="-15" dirty="0" smtClean="0">
                <a:latin typeface="Arial"/>
                <a:cs typeface="Arial"/>
              </a:rPr>
              <a:t>КИДИ). Это: 1. Интубационная </a:t>
            </a:r>
            <a:r>
              <a:rPr lang="ru-RU" sz="1600" spc="-15" dirty="0">
                <a:latin typeface="Arial"/>
                <a:cs typeface="Arial"/>
              </a:rPr>
              <a:t>система «Тяни-Толкай</a:t>
            </a:r>
            <a:r>
              <a:rPr lang="ru-RU" sz="1600" spc="-15" dirty="0" smtClean="0">
                <a:latin typeface="Arial"/>
                <a:cs typeface="Arial"/>
              </a:rPr>
              <a:t>». 2. Лаважная </a:t>
            </a:r>
            <a:r>
              <a:rPr lang="ru-RU" sz="1600" spc="-15" dirty="0">
                <a:latin typeface="Arial"/>
                <a:cs typeface="Arial"/>
              </a:rPr>
              <a:t>система «</a:t>
            </a:r>
            <a:r>
              <a:rPr lang="ru-RU" sz="1600" spc="-15" dirty="0" smtClean="0">
                <a:latin typeface="Arial"/>
                <a:cs typeface="Arial"/>
              </a:rPr>
              <a:t>Поток». 3. Аспирационная </a:t>
            </a:r>
            <a:r>
              <a:rPr lang="ru-RU" sz="1600" spc="-15" dirty="0">
                <a:latin typeface="Arial"/>
                <a:cs typeface="Arial"/>
              </a:rPr>
              <a:t>система «Дренаж-Ирригатор</a:t>
            </a:r>
            <a:r>
              <a:rPr lang="ru-RU" sz="1600" spc="-15" dirty="0" smtClean="0">
                <a:latin typeface="Arial"/>
                <a:cs typeface="Arial"/>
              </a:rPr>
              <a:t>». Н</a:t>
            </a:r>
            <a:r>
              <a:rPr lang="ru-RU" sz="1600" spc="-10" dirty="0" smtClean="0"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азванные </a:t>
            </a:r>
            <a:r>
              <a:rPr lang="ru-RU" sz="1600" spc="-10" dirty="0"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системы </a:t>
            </a:r>
            <a:r>
              <a:rPr lang="ru-RU" sz="1600" spc="-10" dirty="0" smtClean="0"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поочерёдно осуществляют:</a:t>
            </a:r>
            <a:r>
              <a:rPr lang="ru-RU" sz="1600" dirty="0" smtClean="0">
                <a:latin typeface="Arial"/>
                <a:cs typeface="Arial"/>
              </a:rPr>
              <a:t> 1. Атравматичную </a:t>
            </a:r>
            <a:r>
              <a:rPr lang="ru-RU" sz="1600" dirty="0">
                <a:latin typeface="Arial"/>
                <a:cs typeface="Arial"/>
              </a:rPr>
              <a:t>интубацию всей </a:t>
            </a:r>
            <a:r>
              <a:rPr lang="ru-RU" sz="1600" dirty="0" smtClean="0">
                <a:latin typeface="Arial"/>
                <a:cs typeface="Arial"/>
              </a:rPr>
              <a:t>колон. 2</a:t>
            </a:r>
            <a:r>
              <a:rPr lang="lv-LV" sz="1600" dirty="0" smtClean="0">
                <a:latin typeface="Arial"/>
                <a:cs typeface="Arial"/>
              </a:rPr>
              <a:t>.</a:t>
            </a:r>
            <a:r>
              <a:rPr lang="ru-RU" sz="1600" dirty="0" smtClean="0">
                <a:latin typeface="Arial"/>
                <a:cs typeface="Arial"/>
              </a:rPr>
              <a:t> Интенси</a:t>
            </a:r>
            <a:r>
              <a:rPr lang="ru-RU" sz="1600" spc="-15" dirty="0" smtClean="0">
                <a:latin typeface="Arial"/>
                <a:cs typeface="Arial"/>
              </a:rPr>
              <a:t>вный </a:t>
            </a:r>
            <a:r>
              <a:rPr lang="ru-RU" sz="1600" spc="-15" dirty="0">
                <a:latin typeface="Arial"/>
                <a:cs typeface="Arial"/>
              </a:rPr>
              <a:t>ретроградный поток жидкости в </a:t>
            </a:r>
            <a:r>
              <a:rPr lang="ru-RU" sz="1600" spc="-15" dirty="0" smtClean="0">
                <a:latin typeface="Arial"/>
                <a:cs typeface="Arial"/>
              </a:rPr>
              <a:t>цекум, обеспечивающей затем антеградный </a:t>
            </a:r>
            <a:r>
              <a:rPr lang="ru-RU" sz="1600" spc="-15" dirty="0">
                <a:latin typeface="Arial"/>
                <a:cs typeface="Arial"/>
              </a:rPr>
              <a:t>лаваж </a:t>
            </a:r>
            <a:r>
              <a:rPr lang="ru-RU" sz="1600" dirty="0" smtClean="0">
                <a:latin typeface="Arial"/>
                <a:cs typeface="Arial"/>
              </a:rPr>
              <a:t>колон.</a:t>
            </a:r>
            <a:r>
              <a:rPr lang="lv-LV" sz="1600" dirty="0" smtClean="0">
                <a:latin typeface="Arial"/>
                <a:cs typeface="Arial"/>
              </a:rPr>
              <a:t> </a:t>
            </a:r>
            <a:r>
              <a:rPr lang="ru-RU" sz="1600" dirty="0" smtClean="0">
                <a:latin typeface="Arial"/>
                <a:cs typeface="Arial"/>
              </a:rPr>
              <a:t>3. Эвакуацию </a:t>
            </a:r>
            <a:r>
              <a:rPr lang="ru-RU" sz="1600" dirty="0">
                <a:latin typeface="Arial"/>
                <a:cs typeface="Arial"/>
              </a:rPr>
              <a:t>остатков лаважной жидкости. </a:t>
            </a:r>
            <a:endParaRPr lang="ru-RU" sz="1600" dirty="0" smtClean="0">
              <a:latin typeface="Arial"/>
              <a:cs typeface="Arial"/>
            </a:endParaRPr>
          </a:p>
          <a:p>
            <a:pPr marL="34925" marR="19685" algn="just">
              <a:spcBef>
                <a:spcPts val="655"/>
              </a:spcBef>
            </a:pPr>
            <a:r>
              <a:rPr lang="ru-RU" sz="1600" spc="-25" dirty="0" smtClean="0">
                <a:latin typeface="Arial"/>
                <a:cs typeface="Arial"/>
              </a:rPr>
              <a:t>3. Метод </a:t>
            </a:r>
            <a:r>
              <a:rPr lang="ru-RU" sz="1600" spc="-10" dirty="0" smtClean="0">
                <a:latin typeface="Arial"/>
                <a:cs typeface="Arial"/>
              </a:rPr>
              <a:t>защищен патентами </a:t>
            </a:r>
            <a:r>
              <a:rPr lang="ru-RU" sz="1600" spc="-5" dirty="0" smtClean="0">
                <a:latin typeface="Arial"/>
                <a:cs typeface="Arial"/>
              </a:rPr>
              <a:t>Австралии, </a:t>
            </a:r>
            <a:r>
              <a:rPr lang="ru-RU" sz="1600" spc="-10" dirty="0" smtClean="0">
                <a:latin typeface="Arial"/>
                <a:cs typeface="Arial"/>
              </a:rPr>
              <a:t>ЕАПО, </a:t>
            </a:r>
            <a:r>
              <a:rPr lang="ru-RU" sz="1600" spc="-5" dirty="0" smtClean="0">
                <a:latin typeface="Arial"/>
                <a:cs typeface="Arial"/>
              </a:rPr>
              <a:t>ЕПО, Канады, Китая, </a:t>
            </a:r>
            <a:r>
              <a:rPr lang="ru-RU" sz="1600" spc="-10" dirty="0" smtClean="0">
                <a:latin typeface="Arial"/>
                <a:cs typeface="Arial"/>
              </a:rPr>
              <a:t>Латвии, Украины; </a:t>
            </a:r>
            <a:r>
              <a:rPr lang="ru-RU" sz="1600" spc="-5" dirty="0" smtClean="0">
                <a:latin typeface="Arial"/>
                <a:cs typeface="Arial"/>
              </a:rPr>
              <a:t>решение </a:t>
            </a:r>
            <a:r>
              <a:rPr lang="ru-RU" sz="1600" spc="-15" dirty="0" smtClean="0">
                <a:latin typeface="Arial"/>
                <a:cs typeface="Arial"/>
              </a:rPr>
              <a:t>проблемы </a:t>
            </a:r>
            <a:r>
              <a:rPr lang="ru-RU" sz="1600" spc="-5" dirty="0">
                <a:latin typeface="Arial"/>
                <a:cs typeface="Arial"/>
              </a:rPr>
              <a:t>интубации колон </a:t>
            </a:r>
            <a:r>
              <a:rPr lang="ru-RU" sz="1600" spc="-5" dirty="0" smtClean="0">
                <a:latin typeface="Arial"/>
                <a:cs typeface="Arial"/>
              </a:rPr>
              <a:t>вне операции является </a:t>
            </a:r>
            <a:r>
              <a:rPr lang="ru-RU" sz="1600" spc="-30" dirty="0" smtClean="0">
                <a:latin typeface="Arial"/>
                <a:cs typeface="Arial"/>
              </a:rPr>
              <a:t>ноу-хау. </a:t>
            </a:r>
            <a:r>
              <a:rPr lang="ru-RU" sz="1600" dirty="0" smtClean="0">
                <a:latin typeface="Arial"/>
                <a:cs typeface="Arial"/>
              </a:rPr>
              <a:t>Юридическая </a:t>
            </a:r>
            <a:r>
              <a:rPr lang="ru-RU" sz="1600" spc="-5" dirty="0" smtClean="0">
                <a:latin typeface="Arial"/>
                <a:cs typeface="Arial"/>
              </a:rPr>
              <a:t>защита </a:t>
            </a:r>
            <a:r>
              <a:rPr lang="ru-RU" sz="1600" spc="-15" dirty="0" smtClean="0">
                <a:latin typeface="Arial"/>
                <a:cs typeface="Arial"/>
              </a:rPr>
              <a:t>интубационной системы «Тяни-Толкай», обеспечивающей прохождение острых углов колон вне операции, </a:t>
            </a:r>
            <a:r>
              <a:rPr lang="ru-RU" sz="1600" spc="-60" dirty="0" smtClean="0">
                <a:latin typeface="Arial"/>
                <a:cs typeface="Arial"/>
              </a:rPr>
              <a:t>начнется </a:t>
            </a:r>
            <a:r>
              <a:rPr lang="ru-RU" sz="1600" spc="-35" dirty="0" smtClean="0">
                <a:latin typeface="Arial"/>
                <a:cs typeface="Arial"/>
              </a:rPr>
              <a:t>после  </a:t>
            </a:r>
            <a:r>
              <a:rPr lang="ru-RU" sz="1600" spc="-10" dirty="0" smtClean="0">
                <a:latin typeface="Arial"/>
                <a:cs typeface="Arial"/>
              </a:rPr>
              <a:t>получения средств на </a:t>
            </a:r>
            <a:r>
              <a:rPr lang="ru-RU" sz="1600" spc="-5" dirty="0" smtClean="0">
                <a:latin typeface="Arial"/>
                <a:cs typeface="Arial"/>
              </a:rPr>
              <a:t>реализацию </a:t>
            </a:r>
            <a:r>
              <a:rPr lang="ru-RU" sz="1600" spc="-20" dirty="0" smtClean="0">
                <a:latin typeface="Arial"/>
                <a:cs typeface="Arial"/>
              </a:rPr>
              <a:t>метода. </a:t>
            </a:r>
            <a:endParaRPr lang="ru-RU" sz="1600" dirty="0">
              <a:latin typeface="Arial"/>
              <a:cs typeface="Arial"/>
            </a:endParaRPr>
          </a:p>
        </p:txBody>
      </p:sp>
      <p:sp>
        <p:nvSpPr>
          <p:cNvPr id="12" name="object 3"/>
          <p:cNvSpPr txBox="1"/>
          <p:nvPr/>
        </p:nvSpPr>
        <p:spPr>
          <a:xfrm>
            <a:off x="414416" y="188976"/>
            <a:ext cx="7567851" cy="467436"/>
          </a:xfrm>
          <a:prstGeom prst="rect">
            <a:avLst/>
          </a:prstGeom>
          <a:solidFill>
            <a:srgbClr val="800000"/>
          </a:solidFill>
        </p:spPr>
        <p:txBody>
          <a:bodyPr vert="horz" wrap="square" lIns="0" tIns="5715" rIns="0" bIns="0" rtlCol="0">
            <a:spAutoFit/>
          </a:bodyPr>
          <a:lstStyle/>
          <a:p>
            <a:pPr algn="ctr">
              <a:lnSpc>
                <a:spcPts val="1920"/>
              </a:lnSpc>
              <a:spcBef>
                <a:spcPts val="45"/>
              </a:spcBef>
            </a:pPr>
            <a:r>
              <a:rPr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Перспективы </a:t>
            </a:r>
            <a:r>
              <a:rPr lang="ru-RU"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скрининга и лечения</a:t>
            </a:r>
            <a:r>
              <a:rPr sz="1600" b="1" i="1" spc="17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lang="ru-RU" sz="1600" b="1" i="1" spc="-25" dirty="0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sz="1600" dirty="0" smtClean="0">
              <a:solidFill>
                <a:srgbClr val="FFFF00"/>
              </a:solidFill>
              <a:latin typeface="Arial"/>
              <a:cs typeface="Arial"/>
            </a:endParaRPr>
          </a:p>
          <a:p>
            <a:pPr algn="ctr">
              <a:lnSpc>
                <a:spcPts val="1680"/>
              </a:lnSpc>
            </a:pPr>
            <a:r>
              <a:rPr lang="ru-RU" b="1" i="1" dirty="0" smtClean="0">
                <a:solidFill>
                  <a:srgbClr val="FFFF00"/>
                </a:solidFill>
                <a:latin typeface="Arial"/>
                <a:cs typeface="Arial"/>
              </a:rPr>
              <a:t>Часть 2</a:t>
            </a:r>
            <a:r>
              <a:rPr b="1" i="1" spc="-5" dirty="0" smtClean="0">
                <a:solidFill>
                  <a:srgbClr val="FFFF00"/>
                </a:solidFill>
                <a:latin typeface="Arial"/>
                <a:cs typeface="Arial"/>
              </a:rPr>
              <a:t>. </a:t>
            </a:r>
            <a:r>
              <a:rPr lang="ru-RU" b="1" i="1" spc="-5" dirty="0" smtClean="0">
                <a:solidFill>
                  <a:srgbClr val="FFFF00"/>
                </a:solidFill>
                <a:latin typeface="Arial"/>
                <a:cs typeface="Arial"/>
              </a:rPr>
              <a:t>Антеградный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метод</a:t>
            </a:r>
            <a:r>
              <a:rPr lang="ru-RU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 мытья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dirty="0">
              <a:solidFill>
                <a:srgbClr val="FFFF00"/>
              </a:solidFill>
              <a:latin typeface="Arial"/>
              <a:cs typeface="Arial"/>
            </a:endParaRPr>
          </a:p>
        </p:txBody>
      </p:sp>
      <p:sp>
        <p:nvSpPr>
          <p:cNvPr id="13" name="TextBox 14"/>
          <p:cNvSpPr txBox="1"/>
          <p:nvPr/>
        </p:nvSpPr>
        <p:spPr>
          <a:xfrm>
            <a:off x="380051" y="6489000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3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60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50850" y="849630"/>
            <a:ext cx="8338707" cy="5742598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2379980">
              <a:lnSpc>
                <a:spcPct val="100000"/>
              </a:lnSpc>
              <a:spcBef>
                <a:spcPts val="420"/>
              </a:spcBef>
            </a:pPr>
            <a:r>
              <a:rPr lang="ru-RU" sz="1800" b="1" dirty="0" smtClean="0">
                <a:latin typeface="Arial"/>
                <a:cs typeface="Arial"/>
              </a:rPr>
              <a:t>9. </a:t>
            </a:r>
            <a:r>
              <a:rPr sz="1800" b="1" dirty="0" err="1" smtClean="0">
                <a:latin typeface="Arial"/>
                <a:cs typeface="Arial"/>
              </a:rPr>
              <a:t>Основные</a:t>
            </a:r>
            <a:r>
              <a:rPr sz="1800" b="1" dirty="0" smtClean="0">
                <a:latin typeface="Arial"/>
                <a:cs typeface="Arial"/>
              </a:rPr>
              <a:t> </a:t>
            </a:r>
            <a:r>
              <a:rPr sz="1800" b="1" spc="-15" dirty="0">
                <a:latin typeface="Arial"/>
                <a:cs typeface="Arial"/>
              </a:rPr>
              <a:t>источники</a:t>
            </a:r>
            <a:r>
              <a:rPr sz="1800" b="1" spc="55" dirty="0">
                <a:latin typeface="Arial"/>
                <a:cs typeface="Arial"/>
              </a:rPr>
              <a:t> </a:t>
            </a:r>
            <a:r>
              <a:rPr sz="1800" b="1" spc="-15" dirty="0">
                <a:latin typeface="Arial"/>
                <a:cs typeface="Arial"/>
              </a:rPr>
              <a:t>информации</a:t>
            </a:r>
            <a:endParaRPr sz="1800" dirty="0">
              <a:latin typeface="Arial"/>
              <a:cs typeface="Arial"/>
            </a:endParaRPr>
          </a:p>
          <a:p>
            <a:pPr marL="183515" marR="29209" indent="-170815">
              <a:lnSpc>
                <a:spcPts val="1400"/>
              </a:lnSpc>
              <a:spcBef>
                <a:spcPts val="219"/>
              </a:spcBef>
              <a:buClr>
                <a:srgbClr val="000000"/>
              </a:buClr>
              <a:buAutoNum type="arabicPeriod"/>
              <a:tabLst>
                <a:tab pos="182245" algn="l"/>
              </a:tabLst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2"/>
              </a:rPr>
              <a:t>http://www.livestrong.com/article/288421-diet-for-bowel-preparation-before-a-colonoscopy</a:t>
            </a:r>
            <a:r>
              <a:rPr sz="1200" spc="-5" dirty="0">
                <a:solidFill>
                  <a:srgbClr val="CC0099"/>
                </a:solidFill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Diet </a:t>
            </a:r>
            <a:r>
              <a:rPr sz="1200" dirty="0">
                <a:latin typeface="Arial"/>
                <a:cs typeface="Arial"/>
              </a:rPr>
              <a:t>for </a:t>
            </a:r>
            <a:r>
              <a:rPr sz="1200" spc="-5" dirty="0">
                <a:latin typeface="Arial"/>
                <a:cs typeface="Arial"/>
              </a:rPr>
              <a:t>bowel preparation </a:t>
            </a:r>
            <a:r>
              <a:rPr sz="1200" dirty="0">
                <a:latin typeface="Arial"/>
                <a:cs typeface="Arial"/>
              </a:rPr>
              <a:t>before  a </a:t>
            </a:r>
            <a:r>
              <a:rPr sz="1200" spc="-10" dirty="0">
                <a:latin typeface="Arial"/>
                <a:cs typeface="Arial"/>
              </a:rPr>
              <a:t>colonoscopy. </a:t>
            </a:r>
            <a:r>
              <a:rPr sz="1200" dirty="0">
                <a:latin typeface="Arial"/>
                <a:cs typeface="Arial"/>
              </a:rPr>
              <a:t>J. Saccone.</a:t>
            </a:r>
            <a:r>
              <a:rPr sz="1200" spc="-30" dirty="0">
                <a:latin typeface="Arial"/>
                <a:cs typeface="Arial"/>
              </a:rPr>
              <a:t> </a:t>
            </a:r>
            <a:r>
              <a:rPr sz="1200" spc="-20" dirty="0">
                <a:latin typeface="Arial"/>
                <a:cs typeface="Arial"/>
              </a:rPr>
              <a:t>2011.</a:t>
            </a:r>
            <a:endParaRPr sz="1200" dirty="0">
              <a:latin typeface="Arial"/>
              <a:cs typeface="Arial"/>
            </a:endParaRPr>
          </a:p>
          <a:p>
            <a:pPr marL="183515" marR="160020" indent="-170815">
              <a:lnSpc>
                <a:spcPts val="1400"/>
              </a:lnSpc>
              <a:buClr>
                <a:srgbClr val="000000"/>
              </a:buClr>
              <a:buAutoNum type="arabicPeriod"/>
              <a:tabLst>
                <a:tab pos="182245" algn="l"/>
              </a:tabLst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3"/>
              </a:rPr>
              <a:t>http://www.intechopen.com/books/endoscopic-procedures-in-colon-and-rectum/preparing-for-colonoscopy-2</a:t>
            </a:r>
            <a:r>
              <a:rPr sz="1200" spc="-5" dirty="0">
                <a:solidFill>
                  <a:srgbClr val="CC0099"/>
                </a:solidFill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Preparing </a:t>
            </a:r>
            <a:r>
              <a:rPr sz="1200" dirty="0">
                <a:latin typeface="Arial"/>
                <a:cs typeface="Arial"/>
              </a:rPr>
              <a:t>for  </a:t>
            </a:r>
            <a:r>
              <a:rPr sz="1200" spc="-15" dirty="0">
                <a:latin typeface="Arial"/>
                <a:cs typeface="Arial"/>
              </a:rPr>
              <a:t>Colonoscopy. </a:t>
            </a:r>
            <a:r>
              <a:rPr sz="1200" spc="-80" dirty="0">
                <a:latin typeface="Arial"/>
                <a:cs typeface="Arial"/>
              </a:rPr>
              <a:t>P.</a:t>
            </a:r>
            <a:r>
              <a:rPr sz="1200" spc="-10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Deepak</a:t>
            </a:r>
            <a:endParaRPr sz="1200" dirty="0">
              <a:latin typeface="Arial"/>
              <a:cs typeface="Arial"/>
            </a:endParaRPr>
          </a:p>
          <a:p>
            <a:pPr marL="183515" indent="-170815">
              <a:lnSpc>
                <a:spcPts val="1400"/>
              </a:lnSpc>
              <a:buClr>
                <a:srgbClr val="000000"/>
              </a:buClr>
              <a:buAutoNum type="arabicPeriod"/>
              <a:tabLst>
                <a:tab pos="182245" algn="l"/>
              </a:tabLst>
            </a:pPr>
            <a:r>
              <a:rPr lang="lv-LV"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https://</a:t>
            </a:r>
            <a:r>
              <a:rPr lang="lv-LV"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4"/>
              </a:rPr>
              <a:t>www.asge.org/docs/default-source/education/practice_guidelines/doc-bowel_prep_before_colonoscopy.pdf</a:t>
            </a:r>
            <a:r>
              <a:rPr lang="lv-LV" sz="1200" spc="-5" dirty="0" smtClean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  </a:t>
            </a:r>
            <a:r>
              <a:rPr lang="lv-LV" sz="1200" spc="-5" dirty="0" smtClean="0">
                <a:latin typeface="Arial"/>
                <a:cs typeface="Arial"/>
              </a:rPr>
              <a:t>Bowel </a:t>
            </a:r>
            <a:r>
              <a:rPr lang="lv-LV" sz="1200" spc="-5" dirty="0">
                <a:latin typeface="Arial"/>
                <a:cs typeface="Arial"/>
              </a:rPr>
              <a:t>preparation before colonoscopy</a:t>
            </a:r>
            <a:r>
              <a:rPr sz="1200" spc="-5" dirty="0" smtClean="0">
                <a:latin typeface="Arial"/>
                <a:cs typeface="Arial"/>
              </a:rPr>
              <a:t>. </a:t>
            </a:r>
            <a:r>
              <a:rPr lang="lv-LV" sz="1200" spc="-5" dirty="0" smtClean="0">
                <a:latin typeface="Arial"/>
                <a:cs typeface="Arial"/>
              </a:rPr>
              <a:t>ASGE</a:t>
            </a:r>
            <a:r>
              <a:rPr sz="1200" spc="-5" dirty="0" smtClean="0">
                <a:latin typeface="Arial"/>
                <a:cs typeface="Arial"/>
              </a:rPr>
              <a:t>,</a:t>
            </a:r>
            <a:r>
              <a:rPr sz="1200" spc="-75" dirty="0" smtClean="0">
                <a:latin typeface="Arial"/>
                <a:cs typeface="Arial"/>
              </a:rPr>
              <a:t> </a:t>
            </a:r>
            <a:r>
              <a:rPr sz="1200" dirty="0" smtClean="0">
                <a:latin typeface="Arial"/>
                <a:cs typeface="Arial"/>
              </a:rPr>
              <a:t>201</a:t>
            </a:r>
            <a:r>
              <a:rPr lang="lv-LV" sz="1200" dirty="0" smtClean="0">
                <a:latin typeface="Arial"/>
                <a:cs typeface="Arial"/>
              </a:rPr>
              <a:t>5</a:t>
            </a:r>
            <a:r>
              <a:rPr sz="1200" dirty="0" smtClean="0">
                <a:latin typeface="Arial"/>
                <a:cs typeface="Arial"/>
              </a:rPr>
              <a:t>.</a:t>
            </a:r>
            <a:endParaRPr sz="1200" dirty="0">
              <a:latin typeface="Arial"/>
              <a:cs typeface="Arial"/>
            </a:endParaRPr>
          </a:p>
          <a:p>
            <a:pPr marL="183515" marR="614045" indent="-170815">
              <a:lnSpc>
                <a:spcPts val="1400"/>
              </a:lnSpc>
              <a:buClr>
                <a:srgbClr val="000000"/>
              </a:buClr>
              <a:buAutoNum type="arabicPeriod" startAt="4"/>
              <a:tabLst>
                <a:tab pos="182245" algn="l"/>
              </a:tabLst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5"/>
              </a:rPr>
              <a:t>http://www.science-education.ru/102-5722</a:t>
            </a:r>
            <a:r>
              <a:rPr sz="1200" spc="-5" dirty="0">
                <a:solidFill>
                  <a:srgbClr val="CC0099"/>
                </a:solidFill>
                <a:latin typeface="Arial"/>
                <a:cs typeface="Arial"/>
              </a:rPr>
              <a:t> </a:t>
            </a:r>
            <a:r>
              <a:rPr sz="1200" spc="-10" dirty="0">
                <a:latin typeface="Arial"/>
                <a:cs typeface="Arial"/>
              </a:rPr>
              <a:t>Сравнительная </a:t>
            </a:r>
            <a:r>
              <a:rPr sz="1200" spc="-5" dirty="0">
                <a:latin typeface="Arial"/>
                <a:cs typeface="Arial"/>
              </a:rPr>
              <a:t>оценка </a:t>
            </a:r>
            <a:r>
              <a:rPr sz="1200" spc="-10" dirty="0">
                <a:latin typeface="Arial"/>
                <a:cs typeface="Arial"/>
              </a:rPr>
              <a:t>методов кишечного </a:t>
            </a:r>
            <a:r>
              <a:rPr sz="1200" spc="-5" dirty="0">
                <a:latin typeface="Arial"/>
                <a:cs typeface="Arial"/>
              </a:rPr>
              <a:t>лаважа </a:t>
            </a:r>
            <a:r>
              <a:rPr sz="1200" dirty="0">
                <a:latin typeface="Arial"/>
                <a:cs typeface="Arial"/>
              </a:rPr>
              <a:t>при </a:t>
            </a:r>
            <a:r>
              <a:rPr sz="1200" spc="-10" dirty="0">
                <a:latin typeface="Arial"/>
                <a:cs typeface="Arial"/>
              </a:rPr>
              <a:t>подготовке </a:t>
            </a:r>
            <a:r>
              <a:rPr sz="1200" dirty="0">
                <a:latin typeface="Arial"/>
                <a:cs typeface="Arial"/>
              </a:rPr>
              <a:t>к  фиброколоноскопии. Шапкин </a:t>
            </a:r>
            <a:r>
              <a:rPr sz="1200" spc="-40" dirty="0">
                <a:latin typeface="Arial"/>
                <a:cs typeface="Arial"/>
              </a:rPr>
              <a:t>Ю.Г. </a:t>
            </a:r>
            <a:r>
              <a:rPr sz="1200" dirty="0">
                <a:latin typeface="Arial"/>
                <a:cs typeface="Arial"/>
              </a:rPr>
              <a:t>и </a:t>
            </a:r>
            <a:r>
              <a:rPr sz="1200" spc="-5" dirty="0">
                <a:latin typeface="Arial"/>
                <a:cs typeface="Arial"/>
              </a:rPr>
              <a:t>др.,</a:t>
            </a:r>
            <a:r>
              <a:rPr sz="1200" spc="20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2012.</a:t>
            </a:r>
          </a:p>
          <a:p>
            <a:pPr marL="183515" marR="142875" indent="-170815">
              <a:lnSpc>
                <a:spcPts val="1400"/>
              </a:lnSpc>
              <a:buClr>
                <a:srgbClr val="000000"/>
              </a:buClr>
              <a:buFontTx/>
              <a:buAutoNum type="arabicPeriod" startAt="4"/>
              <a:tabLst>
                <a:tab pos="182245" algn="l"/>
              </a:tabLst>
            </a:pPr>
            <a:r>
              <a:rPr lang="lv-LV"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https://</a:t>
            </a:r>
            <a:r>
              <a:rPr lang="lv-LV" sz="1200" u="sng" spc="-5" dirty="0" smtClean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www.lfm-hcs.com/2016/07/study-at-least-40-percent-of-disinfected-endoscopes-possibly-colonoscopes-remained-contaminated-emails-reveal</a:t>
            </a:r>
            <a:r>
              <a:rPr lang="lv-LV" sz="1200" spc="-5" dirty="0" smtClean="0">
                <a:latin typeface="Arial"/>
                <a:cs typeface="Arial"/>
              </a:rPr>
              <a:t> </a:t>
            </a:r>
            <a:r>
              <a:rPr lang="en-US" sz="1200" spc="-5" dirty="0">
                <a:latin typeface="Arial"/>
                <a:cs typeface="Arial"/>
              </a:rPr>
              <a:t>At Least 40% of Disinfected Endoscopes, Possibly </a:t>
            </a:r>
            <a:r>
              <a:rPr lang="en-US" sz="1200" spc="-5" dirty="0" err="1">
                <a:latin typeface="Arial"/>
                <a:cs typeface="Arial"/>
              </a:rPr>
              <a:t>Colonoscopes</a:t>
            </a:r>
            <a:r>
              <a:rPr lang="en-US" sz="1200" spc="-5" dirty="0">
                <a:latin typeface="Arial"/>
                <a:cs typeface="Arial"/>
              </a:rPr>
              <a:t>, Remained Contaminated, Emails Reveal</a:t>
            </a:r>
            <a:r>
              <a:rPr sz="1200" spc="-5" dirty="0">
                <a:latin typeface="Arial"/>
                <a:cs typeface="Arial"/>
              </a:rPr>
              <a:t>, </a:t>
            </a:r>
            <a:r>
              <a:rPr lang="lv-LV" sz="1200" spc="-5" dirty="0" smtClean="0">
                <a:latin typeface="Arial"/>
                <a:cs typeface="Arial"/>
              </a:rPr>
              <a:t>L.F. Muscarella, </a:t>
            </a:r>
            <a:r>
              <a:rPr sz="1200" spc="-5" dirty="0" smtClean="0">
                <a:latin typeface="Arial"/>
                <a:cs typeface="Arial"/>
              </a:rPr>
              <a:t>201</a:t>
            </a:r>
            <a:r>
              <a:rPr lang="lv-LV" sz="1200" spc="-5" dirty="0" smtClean="0">
                <a:latin typeface="Arial"/>
                <a:cs typeface="Arial"/>
              </a:rPr>
              <a:t>6</a:t>
            </a:r>
            <a:r>
              <a:rPr sz="1200" spc="-5" dirty="0" smtClean="0">
                <a:latin typeface="Arial"/>
                <a:cs typeface="Arial"/>
              </a:rPr>
              <a:t>.</a:t>
            </a:r>
            <a:endParaRPr sz="1200" spc="-5" dirty="0">
              <a:latin typeface="Arial"/>
              <a:cs typeface="Arial"/>
            </a:endParaRPr>
          </a:p>
          <a:p>
            <a:pPr marL="183515" indent="-170815">
              <a:lnSpc>
                <a:spcPts val="1400"/>
              </a:lnSpc>
              <a:buClr>
                <a:srgbClr val="000000"/>
              </a:buClr>
              <a:buAutoNum type="arabicPeriod" startAt="4"/>
              <a:tabLst>
                <a:tab pos="182245" algn="l"/>
              </a:tabLst>
            </a:pPr>
            <a:r>
              <a:rPr lang="lv-LV" sz="1200" u="sng" spc="-5" dirty="0" smtClean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</a:rPr>
              <a:t>https://www.ncbi.nlm.nih.gov/pmc/articles/PMC517648/ </a:t>
            </a:r>
            <a:r>
              <a:rPr lang="en-US" sz="1200" spc="-10" dirty="0">
                <a:latin typeface="Arial"/>
                <a:cs typeface="Arial"/>
              </a:rPr>
              <a:t>Quality improvement </a:t>
            </a:r>
            <a:r>
              <a:rPr lang="en-US" sz="1200" spc="-10" dirty="0" err="1">
                <a:latin typeface="Arial"/>
                <a:cs typeface="Arial"/>
              </a:rPr>
              <a:t>programme</a:t>
            </a:r>
            <a:r>
              <a:rPr lang="en-US" sz="1200" spc="-10" dirty="0">
                <a:latin typeface="Arial"/>
                <a:cs typeface="Arial"/>
              </a:rPr>
              <a:t> to achieve acceptable colonoscopy completion rates: prospective before and after study</a:t>
            </a:r>
            <a:r>
              <a:rPr sz="1200" spc="-10" dirty="0" smtClean="0">
                <a:latin typeface="Arial"/>
                <a:cs typeface="Arial"/>
              </a:rPr>
              <a:t>,</a:t>
            </a:r>
            <a:r>
              <a:rPr sz="1200" spc="-85" dirty="0" smtClean="0">
                <a:latin typeface="Arial"/>
                <a:cs typeface="Arial"/>
              </a:rPr>
              <a:t> </a:t>
            </a:r>
            <a:r>
              <a:rPr lang="lv-LV" sz="1200" spc="-20" dirty="0">
                <a:latin typeface="Arial"/>
                <a:cs typeface="Arial"/>
              </a:rPr>
              <a:t> </a:t>
            </a:r>
            <a:r>
              <a:rPr lang="lv-LV" sz="1200" spc="-20" dirty="0" smtClean="0">
                <a:latin typeface="Arial"/>
                <a:cs typeface="Arial"/>
              </a:rPr>
              <a:t>J.E. Ball, 2004</a:t>
            </a:r>
            <a:endParaRPr sz="1200" dirty="0" smtClean="0">
              <a:latin typeface="Arial"/>
              <a:cs typeface="Arial"/>
            </a:endParaRPr>
          </a:p>
          <a:p>
            <a:pPr marL="183515" indent="-170815">
              <a:lnSpc>
                <a:spcPts val="1400"/>
              </a:lnSpc>
              <a:buClr>
                <a:srgbClr val="000000"/>
              </a:buClr>
              <a:buAutoNum type="arabicPeriod" startAt="4"/>
              <a:tabLst>
                <a:tab pos="182245" algn="l"/>
              </a:tabLst>
            </a:pPr>
            <a:r>
              <a:rPr lang="lv-LV" sz="1200" u="sng" spc="-5" dirty="0" smtClean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6"/>
              </a:rPr>
              <a:t>http</a:t>
            </a:r>
            <a:r>
              <a:rPr lang="lv-LV"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6"/>
              </a:rPr>
              <a:t>://healthland.time.com/2011/08/01/colon-cleansing-not-so-cleansing-after-all/</a:t>
            </a:r>
            <a:r>
              <a:rPr lang="lv-LV" sz="1200" spc="-40" dirty="0" smtClean="0">
                <a:solidFill>
                  <a:srgbClr val="CC0099"/>
                </a:solidFill>
                <a:latin typeface="Arial"/>
                <a:cs typeface="Arial"/>
              </a:rPr>
              <a:t> </a:t>
            </a:r>
            <a:r>
              <a:rPr sz="1200" spc="-5" dirty="0" smtClean="0">
                <a:latin typeface="Arial"/>
                <a:cs typeface="Arial"/>
              </a:rPr>
              <a:t>Colon</a:t>
            </a:r>
            <a:r>
              <a:rPr sz="1200" spc="-30" dirty="0" smtClean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Cleansing:</a:t>
            </a:r>
            <a:r>
              <a:rPr sz="1200" spc="-35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Not</a:t>
            </a:r>
            <a:r>
              <a:rPr sz="1200" spc="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So</a:t>
            </a:r>
            <a:r>
              <a:rPr sz="1200" spc="-10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Cleansing</a:t>
            </a:r>
            <a:r>
              <a:rPr sz="1200" spc="-105" dirty="0"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After</a:t>
            </a:r>
            <a:r>
              <a:rPr sz="1200" spc="-85" dirty="0">
                <a:latin typeface="Arial"/>
                <a:cs typeface="Arial"/>
              </a:rPr>
              <a:t> </a:t>
            </a:r>
            <a:r>
              <a:rPr sz="1200" dirty="0" smtClean="0">
                <a:latin typeface="Arial"/>
                <a:cs typeface="Arial"/>
              </a:rPr>
              <a:t>All,</a:t>
            </a:r>
            <a:r>
              <a:rPr lang="lv-LV" sz="1200" dirty="0" smtClean="0">
                <a:latin typeface="Arial"/>
                <a:cs typeface="Arial"/>
              </a:rPr>
              <a:t> </a:t>
            </a:r>
            <a:r>
              <a:rPr sz="1200" spc="-10" dirty="0" smtClean="0">
                <a:latin typeface="Arial"/>
                <a:cs typeface="Arial"/>
              </a:rPr>
              <a:t>Time</a:t>
            </a:r>
            <a:r>
              <a:rPr sz="1200" spc="-10" dirty="0">
                <a:latin typeface="Arial"/>
                <a:cs typeface="Arial"/>
              </a:rPr>
              <a:t>,</a:t>
            </a:r>
            <a:r>
              <a:rPr sz="1200" spc="-25" dirty="0">
                <a:latin typeface="Arial"/>
                <a:cs typeface="Arial"/>
              </a:rPr>
              <a:t> </a:t>
            </a:r>
            <a:r>
              <a:rPr sz="1200" spc="-20" dirty="0">
                <a:latin typeface="Arial"/>
                <a:cs typeface="Arial"/>
              </a:rPr>
              <a:t>2011.</a:t>
            </a:r>
            <a:endParaRPr sz="1200" dirty="0">
              <a:latin typeface="Arial"/>
              <a:cs typeface="Arial"/>
            </a:endParaRPr>
          </a:p>
          <a:p>
            <a:pPr marL="183515" indent="-170815">
              <a:lnSpc>
                <a:spcPts val="1400"/>
              </a:lnSpc>
              <a:buClr>
                <a:srgbClr val="000000"/>
              </a:buClr>
              <a:buAutoNum type="arabicPeriod" startAt="8"/>
              <a:tabLst>
                <a:tab pos="182245" algn="l"/>
              </a:tabLst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7"/>
              </a:rPr>
              <a:t>http://worldwide.espacenet.com/publicationDetails/originalDocument?FT=D&amp;date=20080514&amp;DB=EPODOC&amp;locale=en</a:t>
            </a:r>
            <a:endParaRPr sz="1200" dirty="0">
              <a:latin typeface="Arial"/>
              <a:cs typeface="Arial"/>
            </a:endParaRPr>
          </a:p>
          <a:p>
            <a:pPr marL="183515" marR="96520">
              <a:lnSpc>
                <a:spcPts val="1400"/>
              </a:lnSpc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7"/>
              </a:rPr>
              <a:t>_EP&amp;CC=EP</a:t>
            </a: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8"/>
              </a:rPr>
              <a:t>&amp;NR=16</a:t>
            </a: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9"/>
              </a:rPr>
              <a:t>15539B1&amp;KC=B1&amp;ND=4</a:t>
            </a:r>
            <a:r>
              <a:rPr sz="1200" spc="-5" dirty="0">
                <a:solidFill>
                  <a:srgbClr val="CC0099"/>
                </a:solidFill>
                <a:latin typeface="Arial"/>
                <a:cs typeface="Arial"/>
                <a:hlinkClick r:id="rId9"/>
              </a:rPr>
              <a:t> </a:t>
            </a:r>
            <a:r>
              <a:rPr sz="1200" dirty="0">
                <a:latin typeface="Arial"/>
                <a:cs typeface="Arial"/>
              </a:rPr>
              <a:t>Matasov S., </a:t>
            </a:r>
            <a:r>
              <a:rPr sz="1200" spc="-5" dirty="0">
                <a:latin typeface="Liberation Sans Narrow"/>
                <a:cs typeface="Liberation Sans Narrow"/>
              </a:rPr>
              <a:t>Disposable Intestinal </a:t>
            </a:r>
            <a:r>
              <a:rPr sz="1200" dirty="0">
                <a:latin typeface="Liberation Sans Narrow"/>
                <a:cs typeface="Liberation Sans Narrow"/>
              </a:rPr>
              <a:t>Intubator </a:t>
            </a:r>
            <a:r>
              <a:rPr sz="1200" spc="-5" dirty="0">
                <a:latin typeface="Liberation Sans Narrow"/>
                <a:cs typeface="Liberation Sans Narrow"/>
              </a:rPr>
              <a:t>with </a:t>
            </a:r>
            <a:r>
              <a:rPr sz="1200" dirty="0">
                <a:latin typeface="Liberation Sans Narrow"/>
                <a:cs typeface="Liberation Sans Narrow"/>
              </a:rPr>
              <a:t>Drain and Irrigator</a:t>
            </a:r>
            <a:r>
              <a:rPr sz="1200" dirty="0">
                <a:latin typeface="Arial"/>
                <a:cs typeface="Arial"/>
              </a:rPr>
              <a:t>, </a:t>
            </a:r>
            <a:r>
              <a:rPr sz="1200" spc="-5" dirty="0">
                <a:latin typeface="Arial"/>
                <a:cs typeface="Arial"/>
              </a:rPr>
              <a:t>European </a:t>
            </a:r>
            <a:r>
              <a:rPr sz="1200" dirty="0">
                <a:latin typeface="Arial"/>
                <a:cs typeface="Arial"/>
              </a:rPr>
              <a:t>patent  </a:t>
            </a:r>
            <a:r>
              <a:rPr sz="1200" spc="-5" dirty="0">
                <a:latin typeface="Arial"/>
                <a:cs typeface="Arial"/>
              </a:rPr>
              <a:t>1615539,</a:t>
            </a:r>
            <a:r>
              <a:rPr sz="1200" spc="-40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14.05.2008.</a:t>
            </a:r>
            <a:endParaRPr sz="1200" dirty="0">
              <a:latin typeface="Arial"/>
              <a:cs typeface="Arial"/>
            </a:endParaRPr>
          </a:p>
          <a:p>
            <a:pPr marL="183515" indent="-170815">
              <a:lnSpc>
                <a:spcPts val="1400"/>
              </a:lnSpc>
              <a:buClr>
                <a:srgbClr val="000000"/>
              </a:buClr>
              <a:buAutoNum type="arabicPeriod" startAt="9"/>
              <a:tabLst>
                <a:tab pos="182245" algn="l"/>
              </a:tabLst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0"/>
              </a:rPr>
              <a:t>http://worldwide.espacenet.com/publicationDetails/originalDocument?FT=D&amp;date=20080630&amp;DB=EPODOC&amp;locale=en</a:t>
            </a:r>
            <a:endParaRPr sz="1200" dirty="0">
              <a:latin typeface="Arial"/>
              <a:cs typeface="Arial"/>
            </a:endParaRPr>
          </a:p>
          <a:p>
            <a:pPr marL="183515" marR="922019">
              <a:lnSpc>
                <a:spcPts val="1400"/>
              </a:lnSpc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0"/>
              </a:rPr>
              <a:t>_EP&amp;CC=EA&amp;NR=01</a:t>
            </a: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1"/>
              </a:rPr>
              <a:t>0137B1&amp;KC=B1&amp;ND=4</a:t>
            </a:r>
            <a:r>
              <a:rPr sz="1200" spc="-5" dirty="0">
                <a:solidFill>
                  <a:srgbClr val="CC0099"/>
                </a:solidFill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Матасов С.А., </a:t>
            </a:r>
            <a:r>
              <a:rPr sz="1200" spc="-10" dirty="0">
                <a:latin typeface="Arial"/>
                <a:cs typeface="Arial"/>
              </a:rPr>
              <a:t>Одноразовый интубатор </a:t>
            </a:r>
            <a:r>
              <a:rPr sz="1200" spc="-5" dirty="0">
                <a:latin typeface="Arial"/>
                <a:cs typeface="Arial"/>
              </a:rPr>
              <a:t>колон </a:t>
            </a:r>
            <a:r>
              <a:rPr sz="1200" dirty="0">
                <a:latin typeface="Arial"/>
                <a:cs typeface="Arial"/>
              </a:rPr>
              <a:t>с </a:t>
            </a:r>
            <a:r>
              <a:rPr sz="1200" spc="-5" dirty="0">
                <a:latin typeface="Arial"/>
                <a:cs typeface="Arial"/>
              </a:rPr>
              <a:t>дренажом </a:t>
            </a:r>
            <a:r>
              <a:rPr sz="1200" dirty="0">
                <a:latin typeface="Arial"/>
                <a:cs typeface="Arial"/>
              </a:rPr>
              <a:t>и  </a:t>
            </a:r>
            <a:r>
              <a:rPr sz="1200" spc="-10" dirty="0">
                <a:latin typeface="Arial"/>
                <a:cs typeface="Arial"/>
              </a:rPr>
              <a:t>ирригатором, </a:t>
            </a:r>
            <a:r>
              <a:rPr sz="1200" spc="-5" dirty="0">
                <a:latin typeface="Arial"/>
                <a:cs typeface="Arial"/>
              </a:rPr>
              <a:t>Евразийский </a:t>
            </a:r>
            <a:r>
              <a:rPr sz="1200" spc="-10" dirty="0">
                <a:latin typeface="Arial"/>
                <a:cs typeface="Arial"/>
              </a:rPr>
              <a:t>патент </a:t>
            </a:r>
            <a:r>
              <a:rPr sz="1200" dirty="0">
                <a:latin typeface="Arial"/>
                <a:cs typeface="Arial"/>
              </a:rPr>
              <a:t>010137,</a:t>
            </a:r>
            <a:r>
              <a:rPr sz="1200" spc="-60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30.06.2008.</a:t>
            </a:r>
            <a:endParaRPr sz="1200" dirty="0">
              <a:latin typeface="Arial"/>
              <a:cs typeface="Arial"/>
            </a:endParaRPr>
          </a:p>
          <a:p>
            <a:pPr marL="267335" indent="-254635">
              <a:lnSpc>
                <a:spcPts val="1400"/>
              </a:lnSpc>
              <a:spcBef>
                <a:spcPts val="5"/>
              </a:spcBef>
              <a:buClr>
                <a:srgbClr val="000000"/>
              </a:buClr>
              <a:buAutoNum type="arabicPeriod" startAt="10"/>
              <a:tabLst>
                <a:tab pos="267970" algn="l"/>
              </a:tabLst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2"/>
              </a:rPr>
              <a:t>http://worldwide.espacenet.com/publicationDetails/originalDocument?FT=D&amp;date=20031231&amp;DB=EPODOC&amp;locale=en</a:t>
            </a:r>
            <a:endParaRPr sz="1200" dirty="0">
              <a:latin typeface="Arial"/>
              <a:cs typeface="Arial"/>
            </a:endParaRPr>
          </a:p>
          <a:p>
            <a:pPr marL="227329" marR="71755">
              <a:lnSpc>
                <a:spcPts val="1400"/>
              </a:lnSpc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3"/>
              </a:rPr>
              <a:t>_EP&amp;CC=CA&amp;NR=24</a:t>
            </a: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4"/>
              </a:rPr>
              <a:t>93909A1&amp;KC=A1&amp;ND=4</a:t>
            </a:r>
            <a:r>
              <a:rPr sz="1200" spc="-5" dirty="0">
                <a:solidFill>
                  <a:srgbClr val="CC0099"/>
                </a:solidFill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Matasov S., </a:t>
            </a:r>
            <a:r>
              <a:rPr sz="1200" spc="-5" dirty="0">
                <a:latin typeface="Arial"/>
                <a:cs typeface="Arial"/>
              </a:rPr>
              <a:t>Disposable </a:t>
            </a:r>
            <a:r>
              <a:rPr sz="1200" dirty="0">
                <a:latin typeface="Arial"/>
                <a:cs typeface="Arial"/>
              </a:rPr>
              <a:t>Intestinal Intubator </a:t>
            </a:r>
            <a:r>
              <a:rPr sz="1200" spc="-10" dirty="0">
                <a:latin typeface="Arial"/>
                <a:cs typeface="Arial"/>
              </a:rPr>
              <a:t>with </a:t>
            </a:r>
            <a:r>
              <a:rPr sz="1200" spc="-5" dirty="0">
                <a:latin typeface="Arial"/>
                <a:cs typeface="Arial"/>
              </a:rPr>
              <a:t>Drain </a:t>
            </a:r>
            <a:r>
              <a:rPr sz="1200" dirty="0">
                <a:latin typeface="Arial"/>
                <a:cs typeface="Arial"/>
              </a:rPr>
              <a:t>and </a:t>
            </a:r>
            <a:r>
              <a:rPr sz="1200" spc="-5" dirty="0">
                <a:latin typeface="Arial"/>
                <a:cs typeface="Arial"/>
              </a:rPr>
              <a:t>Irrigator, </a:t>
            </a:r>
            <a:r>
              <a:rPr sz="1200" dirty="0">
                <a:latin typeface="Arial"/>
                <a:cs typeface="Arial"/>
              </a:rPr>
              <a:t>patent  of </a:t>
            </a:r>
            <a:r>
              <a:rPr sz="1200" spc="-5" dirty="0">
                <a:latin typeface="Arial"/>
                <a:cs typeface="Arial"/>
              </a:rPr>
              <a:t>Canada CA2493909,</a:t>
            </a:r>
            <a:r>
              <a:rPr sz="1200" spc="-90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31.12.2003.</a:t>
            </a:r>
            <a:endParaRPr sz="1200" dirty="0">
              <a:latin typeface="Arial"/>
              <a:cs typeface="Arial"/>
            </a:endParaRPr>
          </a:p>
          <a:p>
            <a:pPr marL="255270" indent="-242570">
              <a:lnSpc>
                <a:spcPts val="1400"/>
              </a:lnSpc>
              <a:buClr>
                <a:srgbClr val="000000"/>
              </a:buClr>
              <a:buAutoNum type="arabicPeriod" startAt="11"/>
              <a:tabLst>
                <a:tab pos="255904" algn="l"/>
              </a:tabLst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5"/>
              </a:rPr>
              <a:t>http://worldwide.espacenet.com/publicationDetails/originalDocument?FT=D&amp;date=20080731&amp;DB=EPODOC&amp;locale=en</a:t>
            </a:r>
            <a:endParaRPr sz="1200" dirty="0">
              <a:latin typeface="Arial"/>
              <a:cs typeface="Arial"/>
            </a:endParaRPr>
          </a:p>
          <a:p>
            <a:pPr marL="270510" marR="328930">
              <a:lnSpc>
                <a:spcPts val="1400"/>
              </a:lnSpc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5"/>
              </a:rPr>
              <a:t>_EP&amp;CC=AU&amp;NR=20</a:t>
            </a: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6"/>
              </a:rPr>
              <a:t>0326491B2&amp;KC=B2&amp;ND=4</a:t>
            </a:r>
            <a:r>
              <a:rPr sz="1200" spc="-5" dirty="0">
                <a:solidFill>
                  <a:srgbClr val="CC0099"/>
                </a:solidFill>
                <a:latin typeface="Arial"/>
                <a:cs typeface="Arial"/>
              </a:rPr>
              <a:t> </a:t>
            </a:r>
            <a:r>
              <a:rPr sz="1200" dirty="0">
                <a:latin typeface="Arial"/>
                <a:cs typeface="Arial"/>
              </a:rPr>
              <a:t>Matasov S., </a:t>
            </a:r>
            <a:r>
              <a:rPr sz="1200" spc="-5" dirty="0">
                <a:latin typeface="Arial"/>
                <a:cs typeface="Arial"/>
              </a:rPr>
              <a:t>Disposable </a:t>
            </a:r>
            <a:r>
              <a:rPr sz="1200" dirty="0">
                <a:latin typeface="Arial"/>
                <a:cs typeface="Arial"/>
              </a:rPr>
              <a:t>Intestinal Intubator </a:t>
            </a:r>
            <a:r>
              <a:rPr sz="1200" spc="-10" dirty="0">
                <a:latin typeface="Arial"/>
                <a:cs typeface="Arial"/>
              </a:rPr>
              <a:t>with </a:t>
            </a:r>
            <a:r>
              <a:rPr sz="1200" spc="-5" dirty="0">
                <a:latin typeface="Arial"/>
                <a:cs typeface="Arial"/>
              </a:rPr>
              <a:t>Drain </a:t>
            </a:r>
            <a:r>
              <a:rPr sz="1200" dirty="0">
                <a:latin typeface="Arial"/>
                <a:cs typeface="Arial"/>
              </a:rPr>
              <a:t>and </a:t>
            </a:r>
            <a:r>
              <a:rPr sz="1200" spc="-5" dirty="0">
                <a:latin typeface="Arial"/>
                <a:cs typeface="Arial"/>
              </a:rPr>
              <a:t>Irrigator,  </a:t>
            </a:r>
            <a:r>
              <a:rPr sz="1200" dirty="0">
                <a:latin typeface="Arial"/>
                <a:cs typeface="Arial"/>
              </a:rPr>
              <a:t>patent of </a:t>
            </a:r>
            <a:r>
              <a:rPr sz="1200" spc="-5" dirty="0">
                <a:latin typeface="Arial"/>
                <a:cs typeface="Arial"/>
              </a:rPr>
              <a:t>Australia AU2003264913,</a:t>
            </a:r>
            <a:r>
              <a:rPr sz="1200" spc="-229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31.07.2008.</a:t>
            </a:r>
            <a:endParaRPr sz="1200" dirty="0">
              <a:latin typeface="Arial"/>
              <a:cs typeface="Arial"/>
            </a:endParaRPr>
          </a:p>
          <a:p>
            <a:pPr marL="309880" indent="-297180">
              <a:lnSpc>
                <a:spcPts val="1400"/>
              </a:lnSpc>
              <a:spcBef>
                <a:spcPts val="5"/>
              </a:spcBef>
              <a:buClr>
                <a:srgbClr val="000000"/>
              </a:buClr>
              <a:buAutoNum type="arabicPeriod" startAt="12"/>
              <a:tabLst>
                <a:tab pos="310515" algn="l"/>
              </a:tabLst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7"/>
              </a:rPr>
              <a:t>http://worldwide.espacenet.com/publicationDetails/originalDocument?FT=D&amp;date=20091230&amp;DB=EPODOC&amp;locale=en</a:t>
            </a:r>
            <a:endParaRPr sz="1200" dirty="0">
              <a:latin typeface="Arial"/>
              <a:cs typeface="Arial"/>
            </a:endParaRPr>
          </a:p>
          <a:p>
            <a:pPr marL="313055" marR="5080">
              <a:lnSpc>
                <a:spcPts val="1400"/>
              </a:lnSpc>
            </a:pP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7"/>
              </a:rPr>
              <a:t>_EP&amp;CC=</a:t>
            </a:r>
            <a:r>
              <a:rPr sz="1200" u="sng" spc="-5" dirty="0">
                <a:solidFill>
                  <a:srgbClr val="CC0099"/>
                </a:solidFill>
                <a:uFill>
                  <a:solidFill>
                    <a:srgbClr val="CC0099"/>
                  </a:solidFill>
                </a:uFill>
                <a:latin typeface="Arial"/>
                <a:cs typeface="Arial"/>
                <a:hlinkClick r:id="rId18"/>
              </a:rPr>
              <a:t>CN&amp;NR=100574818C&amp;KC=C&amp;ND=4</a:t>
            </a:r>
            <a:r>
              <a:rPr sz="1200" spc="-5" dirty="0">
                <a:solidFill>
                  <a:srgbClr val="CC0099"/>
                </a:solidFill>
                <a:latin typeface="Arial"/>
                <a:cs typeface="Arial"/>
                <a:hlinkClick r:id="rId18"/>
              </a:rPr>
              <a:t> </a:t>
            </a:r>
            <a:r>
              <a:rPr sz="1200" dirty="0">
                <a:latin typeface="Arial"/>
                <a:cs typeface="Arial"/>
              </a:rPr>
              <a:t>Matasov S., </a:t>
            </a:r>
            <a:r>
              <a:rPr sz="1200" spc="-5" dirty="0">
                <a:latin typeface="Arial"/>
                <a:cs typeface="Arial"/>
              </a:rPr>
              <a:t>Disposable </a:t>
            </a:r>
            <a:r>
              <a:rPr sz="1200" dirty="0">
                <a:latin typeface="Arial"/>
                <a:cs typeface="Arial"/>
              </a:rPr>
              <a:t>Intestinal Intubator </a:t>
            </a:r>
            <a:r>
              <a:rPr sz="1200" spc="-10" dirty="0">
                <a:latin typeface="Arial"/>
                <a:cs typeface="Arial"/>
              </a:rPr>
              <a:t>with </a:t>
            </a:r>
            <a:r>
              <a:rPr sz="1200" spc="-5" dirty="0">
                <a:latin typeface="Arial"/>
                <a:cs typeface="Arial"/>
              </a:rPr>
              <a:t>Drain </a:t>
            </a:r>
            <a:r>
              <a:rPr sz="1200" dirty="0">
                <a:latin typeface="Arial"/>
                <a:cs typeface="Arial"/>
              </a:rPr>
              <a:t>and </a:t>
            </a:r>
            <a:r>
              <a:rPr sz="1200" spc="-5" dirty="0">
                <a:latin typeface="Arial"/>
                <a:cs typeface="Arial"/>
              </a:rPr>
              <a:t>Irrigator, </a:t>
            </a:r>
            <a:r>
              <a:rPr sz="1200" dirty="0">
                <a:latin typeface="Arial"/>
                <a:cs typeface="Arial"/>
              </a:rPr>
              <a:t>patent  of </a:t>
            </a:r>
            <a:r>
              <a:rPr sz="1200" spc="-5" dirty="0">
                <a:latin typeface="Arial"/>
                <a:cs typeface="Arial"/>
              </a:rPr>
              <a:t>China CN100574818,</a:t>
            </a:r>
            <a:r>
              <a:rPr sz="1200" spc="-60" dirty="0">
                <a:latin typeface="Arial"/>
                <a:cs typeface="Arial"/>
              </a:rPr>
              <a:t> </a:t>
            </a:r>
            <a:r>
              <a:rPr sz="1200" spc="-5" dirty="0">
                <a:latin typeface="Arial"/>
                <a:cs typeface="Arial"/>
              </a:rPr>
              <a:t>30.12.2009.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15300" y="195326"/>
            <a:ext cx="762000" cy="231775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vert="horz" wrap="square" lIns="0" tIns="20320" rIns="0" bIns="0" rtlCol="0">
            <a:spAutoFit/>
          </a:bodyPr>
          <a:lstStyle/>
          <a:p>
            <a:pPr marL="102870">
              <a:lnSpc>
                <a:spcPct val="100000"/>
              </a:lnSpc>
              <a:spcBef>
                <a:spcPts val="160"/>
              </a:spcBef>
            </a:pPr>
            <a:r>
              <a:rPr sz="1200" b="1" spc="-5" dirty="0">
                <a:latin typeface="Arial"/>
                <a:cs typeface="Arial"/>
              </a:rPr>
              <a:t>Вперед</a:t>
            </a:r>
            <a:endParaRPr sz="12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112125" y="506476"/>
            <a:ext cx="763587" cy="231775"/>
          </a:xfrm>
          <a:prstGeom prst="rect">
            <a:avLst/>
          </a:prstGeom>
          <a:blipFill>
            <a:blip r:embed="rId1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8815196" y="6474789"/>
            <a:ext cx="125095" cy="2043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650"/>
              </a:lnSpc>
            </a:pPr>
            <a:r>
              <a:rPr lang="ru-RU" sz="1400" b="1" dirty="0">
                <a:latin typeface="Arial"/>
                <a:cs typeface="Arial"/>
              </a:rPr>
              <a:t>9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8" name="object 3"/>
          <p:cNvSpPr txBox="1"/>
          <p:nvPr/>
        </p:nvSpPr>
        <p:spPr>
          <a:xfrm>
            <a:off x="414416" y="188976"/>
            <a:ext cx="7567851" cy="467436"/>
          </a:xfrm>
          <a:prstGeom prst="rect">
            <a:avLst/>
          </a:prstGeom>
          <a:solidFill>
            <a:srgbClr val="800000"/>
          </a:solidFill>
        </p:spPr>
        <p:txBody>
          <a:bodyPr vert="horz" wrap="square" lIns="0" tIns="5715" rIns="0" bIns="0" rtlCol="0">
            <a:spAutoFit/>
          </a:bodyPr>
          <a:lstStyle/>
          <a:p>
            <a:pPr algn="ctr">
              <a:lnSpc>
                <a:spcPts val="1920"/>
              </a:lnSpc>
              <a:spcBef>
                <a:spcPts val="45"/>
              </a:spcBef>
            </a:pPr>
            <a:r>
              <a:rPr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Перспективы </a:t>
            </a:r>
            <a:r>
              <a:rPr lang="ru-RU" sz="1600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скрининга и лечения</a:t>
            </a:r>
            <a:r>
              <a:rPr sz="1600" b="1" i="1" spc="175" dirty="0" smtClean="0">
                <a:solidFill>
                  <a:srgbClr val="FFFF00"/>
                </a:solidFill>
                <a:latin typeface="Arial"/>
                <a:cs typeface="Arial"/>
              </a:rPr>
              <a:t> </a:t>
            </a:r>
            <a:r>
              <a:rPr lang="ru-RU" sz="1600" b="1" i="1" spc="-25" dirty="0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sz="1600" dirty="0" smtClean="0">
              <a:solidFill>
                <a:srgbClr val="FFFF00"/>
              </a:solidFill>
              <a:latin typeface="Arial"/>
              <a:cs typeface="Arial"/>
            </a:endParaRPr>
          </a:p>
          <a:p>
            <a:pPr algn="ctr">
              <a:lnSpc>
                <a:spcPts val="1680"/>
              </a:lnSpc>
            </a:pPr>
            <a:r>
              <a:rPr lang="ru-RU" b="1" i="1" dirty="0" smtClean="0">
                <a:solidFill>
                  <a:srgbClr val="FFFF00"/>
                </a:solidFill>
                <a:latin typeface="Arial"/>
                <a:cs typeface="Arial"/>
              </a:rPr>
              <a:t>Часть 2</a:t>
            </a:r>
            <a:r>
              <a:rPr b="1" i="1" spc="-5" dirty="0" smtClean="0">
                <a:solidFill>
                  <a:srgbClr val="FFFF00"/>
                </a:solidFill>
                <a:latin typeface="Arial"/>
                <a:cs typeface="Arial"/>
              </a:rPr>
              <a:t>. </a:t>
            </a:r>
            <a:r>
              <a:rPr lang="ru-RU" b="1" i="1" spc="-5" dirty="0" smtClean="0">
                <a:solidFill>
                  <a:srgbClr val="FFFF00"/>
                </a:solidFill>
                <a:latin typeface="Arial"/>
                <a:cs typeface="Arial"/>
              </a:rPr>
              <a:t>Антеградный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метод</a:t>
            </a:r>
            <a:r>
              <a:rPr lang="ru-RU" b="1" i="1" spc="-10" dirty="0" smtClean="0">
                <a:solidFill>
                  <a:srgbClr val="FFFF00"/>
                </a:solidFill>
                <a:latin typeface="Arial"/>
                <a:cs typeface="Arial"/>
              </a:rPr>
              <a:t> мытья </a:t>
            </a:r>
            <a:r>
              <a:rPr b="1" i="1" spc="-10" dirty="0" err="1" smtClean="0">
                <a:solidFill>
                  <a:srgbClr val="FFFF00"/>
                </a:solidFill>
                <a:latin typeface="Arial"/>
                <a:cs typeface="Arial"/>
              </a:rPr>
              <a:t>колон</a:t>
            </a:r>
            <a:endParaRPr dirty="0">
              <a:solidFill>
                <a:srgbClr val="FFFF00"/>
              </a:solidFill>
              <a:latin typeface="Arial"/>
              <a:cs typeface="Arial"/>
            </a:endParaRPr>
          </a:p>
        </p:txBody>
      </p:sp>
      <p:sp>
        <p:nvSpPr>
          <p:cNvPr id="9" name="TextBox 14"/>
          <p:cNvSpPr txBox="1"/>
          <p:nvPr/>
        </p:nvSpPr>
        <p:spPr>
          <a:xfrm>
            <a:off x="380051" y="6489000"/>
            <a:ext cx="3581400" cy="27699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 smtClean="0">
                <a:solidFill>
                  <a:srgbClr val="FF0066"/>
                </a:solidFill>
              </a:rPr>
              <a:t>©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Ссылка на </a:t>
            </a:r>
            <a:r>
              <a:rPr lang="en-US" sz="1200" dirty="0" smtClean="0">
                <a:solidFill>
                  <a:srgbClr val="FF0066"/>
                </a:solidFill>
                <a:hlinkClick r:id="rId20"/>
              </a:rPr>
              <a:t>www.coloncancer.lv</a:t>
            </a:r>
            <a:r>
              <a:rPr lang="en-US" sz="1200" dirty="0" smtClean="0">
                <a:solidFill>
                  <a:srgbClr val="FF0066"/>
                </a:solidFill>
              </a:rPr>
              <a:t> </a:t>
            </a:r>
            <a:r>
              <a:rPr lang="ru-RU" sz="1200" dirty="0" smtClean="0">
                <a:solidFill>
                  <a:srgbClr val="FF0066"/>
                </a:solidFill>
              </a:rPr>
              <a:t>обязательна</a:t>
            </a:r>
            <a:endParaRPr lang="ru-RU" sz="1200" dirty="0">
              <a:solidFill>
                <a:srgbClr val="FF00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6804</TotalTime>
  <Words>1633</Words>
  <Application>Microsoft Office PowerPoint</Application>
  <PresentationFormat>Экран (4:3)</PresentationFormat>
  <Paragraphs>131</Paragraphs>
  <Slides>10</Slides>
  <Notes>2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CCC</dc:creator>
  <cp:lastModifiedBy>User</cp:lastModifiedBy>
  <cp:revision>372</cp:revision>
  <dcterms:created xsi:type="dcterms:W3CDTF">2018-07-01T12:59:07Z</dcterms:created>
  <dcterms:modified xsi:type="dcterms:W3CDTF">2018-07-29T17:38:54Z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2015-03-03T00:00:00Z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2018-07-01T00:00:00Z</vt:filetime>
  </property>
</Properties>
</file>